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5" r:id="rId3"/>
    <p:sldId id="286" r:id="rId4"/>
    <p:sldId id="287" r:id="rId5"/>
    <p:sldId id="288" r:id="rId6"/>
    <p:sldId id="349" r:id="rId7"/>
    <p:sldId id="794" r:id="rId8"/>
    <p:sldId id="275" r:id="rId9"/>
    <p:sldId id="276" r:id="rId10"/>
    <p:sldId id="277" r:id="rId11"/>
    <p:sldId id="278" r:id="rId12"/>
    <p:sldId id="803" r:id="rId13"/>
    <p:sldId id="804" r:id="rId14"/>
    <p:sldId id="805" r:id="rId15"/>
    <p:sldId id="282" r:id="rId16"/>
    <p:sldId id="350" r:id="rId17"/>
    <p:sldId id="806" r:id="rId18"/>
    <p:sldId id="284" r:id="rId19"/>
    <p:sldId id="280" r:id="rId20"/>
    <p:sldId id="279" r:id="rId21"/>
    <p:sldId id="281" r:id="rId22"/>
    <p:sldId id="283" r:id="rId23"/>
    <p:sldId id="291" r:id="rId24"/>
    <p:sldId id="297" r:id="rId25"/>
    <p:sldId id="298" r:id="rId26"/>
    <p:sldId id="299" r:id="rId27"/>
    <p:sldId id="300" r:id="rId28"/>
    <p:sldId id="799" r:id="rId29"/>
    <p:sldId id="800" r:id="rId30"/>
    <p:sldId id="801" r:id="rId31"/>
    <p:sldId id="802" r:id="rId32"/>
    <p:sldId id="305" r:id="rId33"/>
    <p:sldId id="807"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CEB52-9987-4F6D-A813-C47AD39A969A}" type="datetimeFigureOut">
              <a:rPr lang="ru-RU" smtClean="0"/>
              <a:t>29.10.2021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C670A-F0D5-41B3-A9E5-59A30F0B43A6}" type="slidenum">
              <a:rPr lang="ru-RU" smtClean="0"/>
              <a:t>‹#›</a:t>
            </a:fld>
            <a:endParaRPr lang="ru-RU"/>
          </a:p>
        </p:txBody>
      </p:sp>
    </p:spTree>
    <p:extLst>
      <p:ext uri="{BB962C8B-B14F-4D97-AF65-F5344CB8AC3E}">
        <p14:creationId xmlns:p14="http://schemas.microsoft.com/office/powerpoint/2010/main" val="247654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A7AB81C-2FAD-45D6-A48C-CF34D40F3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5F6CFBB3-E689-4B66-8853-95E8704B06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ru-RU">
                <a:ea typeface="ＭＳ Ｐゴシック" panose="020B0600070205080204" pitchFamily="34" charset="-128"/>
              </a:rPr>
              <a:t>Big: less formal? Spk, lower frequencies in general</a:t>
            </a:r>
          </a:p>
          <a:p>
            <a:pPr>
              <a:spcBef>
                <a:spcPct val="0"/>
              </a:spcBef>
            </a:pPr>
            <a:r>
              <a:rPr lang="en-GB" altLang="ru-RU">
                <a:ea typeface="ＭＳ Ｐゴシック" panose="020B0600070205080204" pitchFamily="34" charset="-128"/>
              </a:rPr>
              <a:t>Large: (amounts/amount)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3446B9-88EA-45F6-9058-4F08D352B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1006A23A-9999-440C-A366-78DBFF4F1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ru-RU">
                <a:ea typeface="ＭＳ Ｐゴシック" panose="020B0600070205080204" pitchFamily="34" charset="-128"/>
              </a:rPr>
              <a:t>=8k amazon books (64k words ave), 1 bk/wk = 150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B629C-0BD3-4EEB-A1A6-F3258AB3FF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B3E091D-65AE-447B-8AB7-455661A90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37E5138-F795-40E9-843F-5D0D68DE9A5D}"/>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CBBCCF23-4A2D-4573-A6A5-0E3121DD37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DF3701-7439-4849-996A-C612401DF122}"/>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121188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27768-6E46-48AC-A237-16479CDC9BA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BEF301F-48C5-4C71-A387-A32EFC5BB6B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5F498C-9C19-4F88-BBE4-145EA5458D8B}"/>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58DBEDFB-1C04-4DF7-ABDF-2C130E845E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4A64FD-0B3C-41C6-825B-F8FF264781C0}"/>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119656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9C34E70-A5FC-4B7A-B908-8C0443491CE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BA6529F-503F-4E88-A88E-BA94C689A15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79D4EE-93F4-4525-8513-B792F87C4332}"/>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E568591A-B676-4A39-8C0D-0F89EEBD82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024D8C-C7FA-483D-859A-A445B5DDD851}"/>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55019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02E48C-2EB3-4562-851F-53458282FF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01C5A3-0349-4813-806A-E6FD77BF742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898E31-BD60-45D4-BF9D-B9F4F57C2E90}"/>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DD2256EA-26D8-4535-BF21-D4032DACD6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B67C04-28A4-4942-9AEC-8ED9A4B4125A}"/>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156628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5D1CEF-0BCE-441D-8B85-58B4B8038ED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71FB778-4B6C-492C-AE02-56F438F50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F164D6B-C0E9-4CE7-B5EA-4551BA049AA4}"/>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0D48B864-F75B-4CE5-80E0-4BC9C117A5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32A917-5642-42F5-A30C-A5BF129D0E5C}"/>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84974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39856-1459-425B-8E6A-E07F5B0E1A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C6BB0AD-3D11-4A43-B365-2633627690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58EE728-4F2A-4F3F-90CB-D6C1A946F2C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E90BD47-412F-4A05-A8F9-E17F60E7F67F}"/>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6" name="Нижний колонтитул 5">
            <a:extLst>
              <a:ext uri="{FF2B5EF4-FFF2-40B4-BE49-F238E27FC236}">
                <a16:creationId xmlns:a16="http://schemas.microsoft.com/office/drawing/2014/main" id="{CC9FAC4E-42C2-4A2C-9B1B-3A5BF7621D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48C6A26-0B1C-4C08-9AF7-22EA6F606F08}"/>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358356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639EFE-CB89-4640-B891-171739AB160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39F3D3D-C32E-4721-85C0-F8A8FD813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E5E87B7-1979-4DE0-BE40-FFFE30D9C7A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4900E7A-98F2-4300-8A38-E6A8DCDE1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C6BE8E-B6F8-47AB-A628-72D1CC31755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30EAD19-17FF-4FF7-94D2-19A2A5B350CF}"/>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8" name="Нижний колонтитул 7">
            <a:extLst>
              <a:ext uri="{FF2B5EF4-FFF2-40B4-BE49-F238E27FC236}">
                <a16:creationId xmlns:a16="http://schemas.microsoft.com/office/drawing/2014/main" id="{0EC7AD5A-D7A0-4188-A362-4AB08F449E1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DDC0B62-1A87-4030-82AD-8818A76F9B9D}"/>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81330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261534-4E45-448A-9D03-D44A14B11F2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3275CE5-4F5F-4386-BE2C-BF54240C8C82}"/>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4" name="Нижний колонтитул 3">
            <a:extLst>
              <a:ext uri="{FF2B5EF4-FFF2-40B4-BE49-F238E27FC236}">
                <a16:creationId xmlns:a16="http://schemas.microsoft.com/office/drawing/2014/main" id="{DA9A40B4-0D84-4F39-93A3-674DDA3B281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1EA58FB-0863-4F7D-AE89-69D8C52C20CC}"/>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5661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A0B891A-10E8-4A68-9373-4D0969F23F17}"/>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3" name="Нижний колонтитул 2">
            <a:extLst>
              <a:ext uri="{FF2B5EF4-FFF2-40B4-BE49-F238E27FC236}">
                <a16:creationId xmlns:a16="http://schemas.microsoft.com/office/drawing/2014/main" id="{BE565E6F-A314-4AB9-8F75-0F06D18D8E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734C5D2-A7A4-4BED-BD4D-98600C5A2AE9}"/>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400472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99BE0D-C76A-46BC-A492-4186B062C7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F42C7DD-4665-4FDA-BCFD-C2EAC090A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4567AE4-63F4-41FF-A113-8E6FAC5C2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05EC9BC-38EB-40BF-8666-36C4607DBDF4}"/>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6" name="Нижний колонтитул 5">
            <a:extLst>
              <a:ext uri="{FF2B5EF4-FFF2-40B4-BE49-F238E27FC236}">
                <a16:creationId xmlns:a16="http://schemas.microsoft.com/office/drawing/2014/main" id="{51334DB8-9D53-4E0D-986A-14F9D4F858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42007D9-B26E-4EF8-8312-6317D6046E0C}"/>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342610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81D9E-F116-4BC4-A950-70FDC0E665E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9572B1A-A35C-4D00-B54E-DB567CA9B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43E6D16-D832-45A7-B2EC-89268DA54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43B28-ACEA-47F1-9B35-8A83B7B1C328}"/>
              </a:ext>
            </a:extLst>
          </p:cNvPr>
          <p:cNvSpPr>
            <a:spLocks noGrp="1"/>
          </p:cNvSpPr>
          <p:nvPr>
            <p:ph type="dt" sz="half" idx="10"/>
          </p:nvPr>
        </p:nvSpPr>
        <p:spPr/>
        <p:txBody>
          <a:bodyPr/>
          <a:lstStyle/>
          <a:p>
            <a:fld id="{45C74105-5A48-4B5A-8AEB-4F0AAE5A26A2}" type="datetimeFigureOut">
              <a:rPr lang="ru-RU" smtClean="0"/>
              <a:t>29.10.2021</a:t>
            </a:fld>
            <a:endParaRPr lang="ru-RU"/>
          </a:p>
        </p:txBody>
      </p:sp>
      <p:sp>
        <p:nvSpPr>
          <p:cNvPr id="6" name="Нижний колонтитул 5">
            <a:extLst>
              <a:ext uri="{FF2B5EF4-FFF2-40B4-BE49-F238E27FC236}">
                <a16:creationId xmlns:a16="http://schemas.microsoft.com/office/drawing/2014/main" id="{137A3530-BC89-47A2-96DA-23201B5165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6C8FAD-8338-455E-A35D-AEC5CE7F3723}"/>
              </a:ext>
            </a:extLst>
          </p:cNvPr>
          <p:cNvSpPr>
            <a:spLocks noGrp="1"/>
          </p:cNvSpPr>
          <p:nvPr>
            <p:ph type="sldNum" sz="quarter" idx="12"/>
          </p:nvPr>
        </p:nvSpPr>
        <p:spPr/>
        <p:txBody>
          <a:bodyPr/>
          <a:lstStyle/>
          <a:p>
            <a:fld id="{983FF3A8-42DE-4872-BE7F-BAE29C00A346}" type="slidenum">
              <a:rPr lang="ru-RU" smtClean="0"/>
              <a:t>‹#›</a:t>
            </a:fld>
            <a:endParaRPr lang="ru-RU"/>
          </a:p>
        </p:txBody>
      </p:sp>
    </p:spTree>
    <p:extLst>
      <p:ext uri="{BB962C8B-B14F-4D97-AF65-F5344CB8AC3E}">
        <p14:creationId xmlns:p14="http://schemas.microsoft.com/office/powerpoint/2010/main" val="364490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36A71B-2B47-44BF-B2B6-51A5A9EFB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469F054-F54A-448A-8CE6-2F514C76F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2283AA-5605-48A8-86D7-6F13E9286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74105-5A48-4B5A-8AEB-4F0AAE5A26A2}" type="datetimeFigureOut">
              <a:rPr lang="ru-RU" smtClean="0"/>
              <a:t>29.10.2021</a:t>
            </a:fld>
            <a:endParaRPr lang="ru-RU"/>
          </a:p>
        </p:txBody>
      </p:sp>
      <p:sp>
        <p:nvSpPr>
          <p:cNvPr id="5" name="Нижний колонтитул 4">
            <a:extLst>
              <a:ext uri="{FF2B5EF4-FFF2-40B4-BE49-F238E27FC236}">
                <a16:creationId xmlns:a16="http://schemas.microsoft.com/office/drawing/2014/main" id="{C4EDB77B-728C-4F18-B26E-22ACD5BB4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BFBFFFD-E39F-4DF1-8947-5F270C435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F3A8-42DE-4872-BE7F-BAE29C00A346}" type="slidenum">
              <a:rPr lang="ru-RU" smtClean="0"/>
              <a:t>‹#›</a:t>
            </a:fld>
            <a:endParaRPr lang="ru-RU"/>
          </a:p>
        </p:txBody>
      </p:sp>
    </p:spTree>
    <p:extLst>
      <p:ext uri="{BB962C8B-B14F-4D97-AF65-F5344CB8AC3E}">
        <p14:creationId xmlns:p14="http://schemas.microsoft.com/office/powerpoint/2010/main" val="5181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nglish-corpora.org/queries.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B7E30-6C21-4B7D-8129-72CE0C86C0A2}"/>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BA8E5BCE-6BA3-427F-9881-F523206B83A0}"/>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68032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B0B77759-E18C-417C-87E6-B2937F169487}"/>
              </a:ext>
            </a:extLst>
          </p:cNvPr>
          <p:cNvSpPr>
            <a:spLocks noGrp="1" noChangeArrowheads="1"/>
          </p:cNvSpPr>
          <p:nvPr>
            <p:ph type="title"/>
          </p:nvPr>
        </p:nvSpPr>
        <p:spPr/>
        <p:txBody>
          <a:bodyPr/>
          <a:lstStyle/>
          <a:p>
            <a:r>
              <a:rPr lang="ru-RU" altLang="ru-RU"/>
              <a:t>Результаты поиска по запросу 1</a:t>
            </a:r>
          </a:p>
        </p:txBody>
      </p:sp>
      <p:sp>
        <p:nvSpPr>
          <p:cNvPr id="14339" name="Номер слайда 3">
            <a:extLst>
              <a:ext uri="{FF2B5EF4-FFF2-40B4-BE49-F238E27FC236}">
                <a16:creationId xmlns:a16="http://schemas.microsoft.com/office/drawing/2014/main" id="{2699FD2C-5647-4B71-AE50-2E114E8FFB7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613162-BA37-429A-A359-1B00E3478EDD}" type="slidenum">
              <a:rPr lang="ru-RU" altLang="ru-RU" sz="1400"/>
              <a:pPr>
                <a:spcBef>
                  <a:spcPct val="0"/>
                </a:spcBef>
                <a:buClrTx/>
                <a:buSzTx/>
                <a:buFontTx/>
                <a:buNone/>
              </a:pPr>
              <a:t>10</a:t>
            </a:fld>
            <a:endParaRPr lang="ru-RU" altLang="ru-RU" sz="1400"/>
          </a:p>
        </p:txBody>
      </p:sp>
      <p:pic>
        <p:nvPicPr>
          <p:cNvPr id="14340" name="Объект 4">
            <a:extLst>
              <a:ext uri="{FF2B5EF4-FFF2-40B4-BE49-F238E27FC236}">
                <a16:creationId xmlns:a16="http://schemas.microsoft.com/office/drawing/2014/main" id="{515FF2A6-DF92-492A-9B51-3984D88F9220}"/>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6547" y="2017713"/>
            <a:ext cx="6730029" cy="4114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67FE32F4-56BA-4E4D-99E6-BFC54E75F44F}"/>
              </a:ext>
            </a:extLst>
          </p:cNvPr>
          <p:cNvSpPr>
            <a:spLocks noGrp="1" noChangeArrowheads="1"/>
          </p:cNvSpPr>
          <p:nvPr>
            <p:ph type="title"/>
          </p:nvPr>
        </p:nvSpPr>
        <p:spPr/>
        <p:txBody>
          <a:bodyPr/>
          <a:lstStyle/>
          <a:p>
            <a:r>
              <a:rPr lang="ru-RU" altLang="ru-RU" sz="3600" dirty="0"/>
              <a:t>Меняем запрос, чтобы получить все формы глагола в одном ответе</a:t>
            </a:r>
            <a:r>
              <a:rPr lang="en-US" altLang="ru-RU" sz="3600" dirty="0"/>
              <a:t> (</a:t>
            </a:r>
            <a:r>
              <a:rPr lang="ru-RU" altLang="ru-RU" sz="3600" dirty="0"/>
              <a:t>все буквы - заглавные</a:t>
            </a:r>
            <a:r>
              <a:rPr lang="en-US" altLang="ru-RU" sz="3600" dirty="0"/>
              <a:t>)</a:t>
            </a:r>
            <a:r>
              <a:rPr lang="ru-RU" altLang="ru-RU" sz="3600" dirty="0"/>
              <a:t> Запрос 2</a:t>
            </a:r>
          </a:p>
        </p:txBody>
      </p:sp>
      <p:sp>
        <p:nvSpPr>
          <p:cNvPr id="15363" name="Номер слайда 3">
            <a:extLst>
              <a:ext uri="{FF2B5EF4-FFF2-40B4-BE49-F238E27FC236}">
                <a16:creationId xmlns:a16="http://schemas.microsoft.com/office/drawing/2014/main" id="{FC131C91-D6F3-45C5-885F-DB261D50F6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65CA1EFC-2C06-4903-B131-7B9F7D6EE856}" type="slidenum">
              <a:rPr lang="ru-RU" altLang="ru-RU" sz="1400"/>
              <a:pPr>
                <a:spcBef>
                  <a:spcPct val="0"/>
                </a:spcBef>
                <a:buClrTx/>
                <a:buSzTx/>
                <a:buFontTx/>
                <a:buNone/>
              </a:pPr>
              <a:t>11</a:t>
            </a:fld>
            <a:endParaRPr lang="ru-RU" altLang="ru-RU" sz="1400"/>
          </a:p>
        </p:txBody>
      </p:sp>
      <p:pic>
        <p:nvPicPr>
          <p:cNvPr id="15364" name="Объект 4">
            <a:extLst>
              <a:ext uri="{FF2B5EF4-FFF2-40B4-BE49-F238E27FC236}">
                <a16:creationId xmlns:a16="http://schemas.microsoft.com/office/drawing/2014/main" id="{E5AC50EE-7EF1-4CC7-9DB7-64820BCFF09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28976" y="2017713"/>
            <a:ext cx="6727825" cy="4114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046D686E-C871-4B76-AB70-551537CED034}"/>
              </a:ext>
            </a:extLst>
          </p:cNvPr>
          <p:cNvSpPr>
            <a:spLocks noGrp="1" noChangeArrowheads="1"/>
          </p:cNvSpPr>
          <p:nvPr>
            <p:ph type="title"/>
          </p:nvPr>
        </p:nvSpPr>
        <p:spPr/>
        <p:txBody>
          <a:bodyPr/>
          <a:lstStyle/>
          <a:p>
            <a:r>
              <a:rPr lang="ru-RU" altLang="ru-RU" sz="3200"/>
              <a:t>Результаты по запросу 2. По каждому словосочетанию можно кликнуть</a:t>
            </a:r>
          </a:p>
        </p:txBody>
      </p:sp>
      <p:sp>
        <p:nvSpPr>
          <p:cNvPr id="16387" name="Номер слайда 3">
            <a:extLst>
              <a:ext uri="{FF2B5EF4-FFF2-40B4-BE49-F238E27FC236}">
                <a16:creationId xmlns:a16="http://schemas.microsoft.com/office/drawing/2014/main" id="{96409D54-4062-45AF-970B-E145A99B1F9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9375F0F-1CBA-4A37-8A4A-749CEF73857E}" type="slidenum">
              <a:rPr lang="ru-RU" altLang="ru-RU" sz="1400"/>
              <a:pPr>
                <a:spcBef>
                  <a:spcPct val="0"/>
                </a:spcBef>
                <a:buClrTx/>
                <a:buSzTx/>
                <a:buFontTx/>
                <a:buNone/>
              </a:pPr>
              <a:t>12</a:t>
            </a:fld>
            <a:endParaRPr lang="ru-RU" altLang="ru-RU" sz="1400"/>
          </a:p>
        </p:txBody>
      </p:sp>
      <p:pic>
        <p:nvPicPr>
          <p:cNvPr id="16388" name="Объект 4">
            <a:extLst>
              <a:ext uri="{FF2B5EF4-FFF2-40B4-BE49-F238E27FC236}">
                <a16:creationId xmlns:a16="http://schemas.microsoft.com/office/drawing/2014/main" id="{54BC1D07-3222-42C1-A61B-F61E3CAE36C7}"/>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07094" y="2017713"/>
            <a:ext cx="6254394" cy="44751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B755332E-FF70-490E-A259-9805D19B2A8F}"/>
              </a:ext>
            </a:extLst>
          </p:cNvPr>
          <p:cNvSpPr>
            <a:spLocks noGrp="1" noChangeArrowheads="1"/>
          </p:cNvSpPr>
          <p:nvPr>
            <p:ph type="title"/>
          </p:nvPr>
        </p:nvSpPr>
        <p:spPr>
          <a:xfrm>
            <a:off x="2674939" y="214314"/>
            <a:ext cx="7793037" cy="1692275"/>
          </a:xfrm>
        </p:spPr>
        <p:txBody>
          <a:bodyPr/>
          <a:lstStyle/>
          <a:p>
            <a:r>
              <a:rPr lang="ru-RU" altLang="ru-RU" sz="3200"/>
              <a:t>Примеры контекстов, из которых можно выбрать интересные примеры употребления слов/выражений</a:t>
            </a:r>
          </a:p>
        </p:txBody>
      </p:sp>
      <p:sp>
        <p:nvSpPr>
          <p:cNvPr id="17411" name="Номер слайда 3">
            <a:extLst>
              <a:ext uri="{FF2B5EF4-FFF2-40B4-BE49-F238E27FC236}">
                <a16:creationId xmlns:a16="http://schemas.microsoft.com/office/drawing/2014/main" id="{F2FAD941-6A7E-478C-9E57-C5699960D91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5004C1C0-801F-41E7-84E9-35D29954A517}" type="slidenum">
              <a:rPr lang="ru-RU" altLang="ru-RU" sz="1400"/>
              <a:pPr>
                <a:spcBef>
                  <a:spcPct val="0"/>
                </a:spcBef>
                <a:buClrTx/>
                <a:buSzTx/>
                <a:buFontTx/>
                <a:buNone/>
              </a:pPr>
              <a:t>13</a:t>
            </a:fld>
            <a:endParaRPr lang="ru-RU" altLang="ru-RU" sz="1400"/>
          </a:p>
        </p:txBody>
      </p:sp>
      <p:pic>
        <p:nvPicPr>
          <p:cNvPr id="17412" name="Объект 4">
            <a:extLst>
              <a:ext uri="{FF2B5EF4-FFF2-40B4-BE49-F238E27FC236}">
                <a16:creationId xmlns:a16="http://schemas.microsoft.com/office/drawing/2014/main" id="{851F15A6-02F1-457D-85EF-E8F5A108F3B1}"/>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1806" y="2017712"/>
            <a:ext cx="7225732" cy="462597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97A43AC7-3828-4DF8-AB7A-61A6B78032DF}"/>
              </a:ext>
            </a:extLst>
          </p:cNvPr>
          <p:cNvSpPr>
            <a:spLocks noGrp="1" noChangeArrowheads="1"/>
          </p:cNvSpPr>
          <p:nvPr>
            <p:ph type="title"/>
          </p:nvPr>
        </p:nvSpPr>
        <p:spPr/>
        <p:txBody>
          <a:bodyPr/>
          <a:lstStyle/>
          <a:p>
            <a:pPr algn="ctr"/>
            <a:r>
              <a:rPr lang="ru-RU" altLang="ru-RU" sz="3600"/>
              <a:t>Запрос для просмотра в режиме </a:t>
            </a:r>
            <a:r>
              <a:rPr lang="en-US" altLang="ru-RU" sz="3600"/>
              <a:t>KWIC (</a:t>
            </a:r>
            <a:r>
              <a:rPr lang="ru-RU" altLang="ru-RU" sz="3600"/>
              <a:t>выравнивание слева</a:t>
            </a:r>
            <a:r>
              <a:rPr lang="en-US" altLang="ru-RU" sz="3600"/>
              <a:t>)</a:t>
            </a:r>
            <a:endParaRPr lang="ru-RU" altLang="ru-RU" sz="3600"/>
          </a:p>
        </p:txBody>
      </p:sp>
      <p:sp>
        <p:nvSpPr>
          <p:cNvPr id="18435" name="Номер слайда 3">
            <a:extLst>
              <a:ext uri="{FF2B5EF4-FFF2-40B4-BE49-F238E27FC236}">
                <a16:creationId xmlns:a16="http://schemas.microsoft.com/office/drawing/2014/main" id="{2BC41F78-4243-40B0-97A7-2551684D51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F3CC800-AB19-47B7-89D8-03D982862D3A}" type="slidenum">
              <a:rPr lang="ru-RU" altLang="ru-RU" smtClean="0"/>
              <a:pPr/>
              <a:t>14</a:t>
            </a:fld>
            <a:endParaRPr lang="ru-RU" altLang="ru-RU"/>
          </a:p>
        </p:txBody>
      </p:sp>
      <p:pic>
        <p:nvPicPr>
          <p:cNvPr id="18436" name="Объект 4">
            <a:extLst>
              <a:ext uri="{FF2B5EF4-FFF2-40B4-BE49-F238E27FC236}">
                <a16:creationId xmlns:a16="http://schemas.microsoft.com/office/drawing/2014/main" id="{36F08547-ED3F-471E-AF59-B2F8CB1F46B3}"/>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1472" y="2017714"/>
            <a:ext cx="7784983" cy="462636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97F9660F-68D2-4318-A22C-DF4CA8E15BF1}"/>
              </a:ext>
            </a:extLst>
          </p:cNvPr>
          <p:cNvSpPr>
            <a:spLocks noGrp="1" noChangeArrowheads="1"/>
          </p:cNvSpPr>
          <p:nvPr>
            <p:ph type="title"/>
          </p:nvPr>
        </p:nvSpPr>
        <p:spPr>
          <a:xfrm>
            <a:off x="2674939" y="214314"/>
            <a:ext cx="7793037" cy="1919287"/>
          </a:xfrm>
        </p:spPr>
        <p:txBody>
          <a:bodyPr/>
          <a:lstStyle/>
          <a:p>
            <a:r>
              <a:rPr lang="ru-RU" altLang="ru-RU" sz="2400"/>
              <a:t>Режим просмотра </a:t>
            </a:r>
            <a:r>
              <a:rPr lang="en-US" altLang="ru-RU" sz="2400"/>
              <a:t>Context </a:t>
            </a:r>
            <a:r>
              <a:rPr lang="ru-RU" altLang="ru-RU" sz="2400"/>
              <a:t>при запросе в режиме </a:t>
            </a:r>
            <a:r>
              <a:rPr lang="en-US" altLang="ru-RU" sz="2400"/>
              <a:t>KWIC. </a:t>
            </a:r>
            <a:r>
              <a:rPr lang="ru-RU" altLang="ru-RU" sz="2400"/>
              <a:t>Удобно установить повторяющиеся слова при употреблении данного выражения: артикли перед словосочетанием при выравнивании слева и предлоги после него при выравнивании справа</a:t>
            </a:r>
          </a:p>
        </p:txBody>
      </p:sp>
      <p:sp>
        <p:nvSpPr>
          <p:cNvPr id="19459" name="Номер слайда 3">
            <a:extLst>
              <a:ext uri="{FF2B5EF4-FFF2-40B4-BE49-F238E27FC236}">
                <a16:creationId xmlns:a16="http://schemas.microsoft.com/office/drawing/2014/main" id="{CF6141A6-85B1-42A5-9F55-B0FF70314CA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23FD264-5A20-4EB4-9DD0-C3C0839819E6}" type="slidenum">
              <a:rPr lang="ru-RU" altLang="ru-RU" smtClean="0"/>
              <a:pPr/>
              <a:t>15</a:t>
            </a:fld>
            <a:endParaRPr lang="ru-RU" altLang="ru-RU"/>
          </a:p>
        </p:txBody>
      </p:sp>
      <p:pic>
        <p:nvPicPr>
          <p:cNvPr id="19460" name="Объект 4">
            <a:extLst>
              <a:ext uri="{FF2B5EF4-FFF2-40B4-BE49-F238E27FC236}">
                <a16:creationId xmlns:a16="http://schemas.microsoft.com/office/drawing/2014/main" id="{00E3A4BC-7D8E-490D-AE05-06902F4606DD}"/>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1688" y="2072081"/>
            <a:ext cx="7363263" cy="478591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912359A6-B740-4DA4-97FD-D5734C617197}"/>
              </a:ext>
            </a:extLst>
          </p:cNvPr>
          <p:cNvSpPr>
            <a:spLocks noGrp="1" noChangeArrowheads="1"/>
          </p:cNvSpPr>
          <p:nvPr>
            <p:ph type="title"/>
          </p:nvPr>
        </p:nvSpPr>
        <p:spPr/>
        <p:txBody>
          <a:bodyPr/>
          <a:lstStyle/>
          <a:p>
            <a:r>
              <a:rPr lang="ru-RU" altLang="ru-RU" sz="3600"/>
              <a:t>Запрос для просмотра в режиме </a:t>
            </a:r>
            <a:r>
              <a:rPr lang="en-US" altLang="ru-RU" sz="3600"/>
              <a:t>KWIC (</a:t>
            </a:r>
            <a:r>
              <a:rPr lang="ru-RU" altLang="ru-RU" sz="3600"/>
              <a:t>выравнивание справа</a:t>
            </a:r>
            <a:r>
              <a:rPr lang="en-US" altLang="ru-RU" sz="3600"/>
              <a:t>)</a:t>
            </a:r>
            <a:endParaRPr lang="ru-RU" altLang="ru-RU" sz="3600"/>
          </a:p>
        </p:txBody>
      </p:sp>
      <p:sp>
        <p:nvSpPr>
          <p:cNvPr id="20483" name="Номер слайда 3">
            <a:extLst>
              <a:ext uri="{FF2B5EF4-FFF2-40B4-BE49-F238E27FC236}">
                <a16:creationId xmlns:a16="http://schemas.microsoft.com/office/drawing/2014/main" id="{0A25C429-A632-4540-AFD8-A18F86581E4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3CD7ACE-3DE6-4A29-950C-29D108E0FAA1}" type="slidenum">
              <a:rPr lang="ru-RU" altLang="ru-RU" smtClean="0"/>
              <a:pPr/>
              <a:t>16</a:t>
            </a:fld>
            <a:endParaRPr lang="ru-RU" altLang="ru-RU"/>
          </a:p>
        </p:txBody>
      </p:sp>
      <p:pic>
        <p:nvPicPr>
          <p:cNvPr id="20484" name="Объект 4">
            <a:extLst>
              <a:ext uri="{FF2B5EF4-FFF2-40B4-BE49-F238E27FC236}">
                <a16:creationId xmlns:a16="http://schemas.microsoft.com/office/drawing/2014/main" id="{219D460C-066E-4E4E-BD0E-34DF3B302AD1}"/>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06863" y="2017713"/>
            <a:ext cx="4972050" cy="4114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DCD7CA17-B8D2-40C2-B8DB-7D4DDA43A823}"/>
              </a:ext>
            </a:extLst>
          </p:cNvPr>
          <p:cNvSpPr>
            <a:spLocks noGrp="1" noChangeArrowheads="1"/>
          </p:cNvSpPr>
          <p:nvPr>
            <p:ph type="title"/>
          </p:nvPr>
        </p:nvSpPr>
        <p:spPr/>
        <p:txBody>
          <a:bodyPr/>
          <a:lstStyle/>
          <a:p>
            <a:r>
              <a:rPr lang="ru-RU" altLang="ru-RU" sz="3200"/>
              <a:t>Повторяющиеся предлоги после словосочетания при выравнивании справа</a:t>
            </a:r>
          </a:p>
        </p:txBody>
      </p:sp>
      <p:sp>
        <p:nvSpPr>
          <p:cNvPr id="21507" name="Номер слайда 3">
            <a:extLst>
              <a:ext uri="{FF2B5EF4-FFF2-40B4-BE49-F238E27FC236}">
                <a16:creationId xmlns:a16="http://schemas.microsoft.com/office/drawing/2014/main" id="{46C2086B-10D7-4A28-A676-2EE1D71E2A9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CEBA1EB-D3CA-421D-9984-2E1171106EA9}" type="slidenum">
              <a:rPr lang="ru-RU" altLang="ru-RU" smtClean="0"/>
              <a:pPr/>
              <a:t>17</a:t>
            </a:fld>
            <a:endParaRPr lang="ru-RU" altLang="ru-RU"/>
          </a:p>
        </p:txBody>
      </p:sp>
      <p:pic>
        <p:nvPicPr>
          <p:cNvPr id="21508" name="Объект 4">
            <a:extLst>
              <a:ext uri="{FF2B5EF4-FFF2-40B4-BE49-F238E27FC236}">
                <a16:creationId xmlns:a16="http://schemas.microsoft.com/office/drawing/2014/main" id="{015791B6-8026-468F-914F-FCA40FBE763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8075" y="1916113"/>
            <a:ext cx="5380038" cy="46085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a:extLst>
              <a:ext uri="{FF2B5EF4-FFF2-40B4-BE49-F238E27FC236}">
                <a16:creationId xmlns:a16="http://schemas.microsoft.com/office/drawing/2014/main" id="{48DA96B8-E9F1-4AC3-9C11-A3A2D8F25CC0}"/>
              </a:ext>
            </a:extLst>
          </p:cNvPr>
          <p:cNvSpPr>
            <a:spLocks noGrp="1" noChangeArrowheads="1"/>
          </p:cNvSpPr>
          <p:nvPr>
            <p:ph type="title"/>
          </p:nvPr>
        </p:nvSpPr>
        <p:spPr/>
        <p:txBody>
          <a:bodyPr/>
          <a:lstStyle/>
          <a:p>
            <a:pPr algn="ctr"/>
            <a:r>
              <a:rPr lang="ru-RU" altLang="ru-RU" dirty="0">
                <a:solidFill>
                  <a:srgbClr val="002060"/>
                </a:solidFill>
              </a:rPr>
              <a:t>Полезная информация о работе в корпусе СОСА</a:t>
            </a:r>
          </a:p>
        </p:txBody>
      </p:sp>
      <p:sp>
        <p:nvSpPr>
          <p:cNvPr id="22531" name="Объект 2">
            <a:extLst>
              <a:ext uri="{FF2B5EF4-FFF2-40B4-BE49-F238E27FC236}">
                <a16:creationId xmlns:a16="http://schemas.microsoft.com/office/drawing/2014/main" id="{05F1BE9A-40C6-4DB2-BF2F-794D99FB0BB3}"/>
              </a:ext>
            </a:extLst>
          </p:cNvPr>
          <p:cNvSpPr>
            <a:spLocks noGrp="1" noChangeArrowheads="1"/>
          </p:cNvSpPr>
          <p:nvPr>
            <p:ph idx="1"/>
          </p:nvPr>
        </p:nvSpPr>
        <p:spPr/>
        <p:txBody>
          <a:bodyPr/>
          <a:lstStyle/>
          <a:p>
            <a:r>
              <a:rPr lang="ru-RU" altLang="ru-RU" dirty="0"/>
              <a:t>Без регистрации можно сделать 10-15 запросов. После этого нужно будет создать учетную запись.</a:t>
            </a:r>
          </a:p>
          <a:p>
            <a:r>
              <a:rPr lang="ru-RU" altLang="ru-RU" dirty="0"/>
              <a:t>Если вы хотите узнать, как использовать корпус для других запросов, вы можете самостоятельно познакомиться с инструкцией, как это делать </a:t>
            </a:r>
            <a:r>
              <a:rPr lang="en-US" altLang="ru-RU" u="sng" dirty="0">
                <a:solidFill>
                  <a:srgbClr val="0000FF"/>
                </a:solidFill>
                <a:cs typeface="Times New Roman" panose="02020603050405020304" pitchFamily="18" charset="0"/>
                <a:hlinkClick r:id="rId2"/>
              </a:rPr>
              <a:t>https://www.english-corpora.org/queries.asp</a:t>
            </a:r>
            <a:r>
              <a:rPr lang="ru-RU" altLang="ru-RU" u="sng" dirty="0">
                <a:solidFill>
                  <a:srgbClr val="0000FF"/>
                </a:solidFill>
                <a:cs typeface="Times New Roman" panose="02020603050405020304" pitchFamily="18" charset="0"/>
              </a:rPr>
              <a:t>.</a:t>
            </a:r>
          </a:p>
          <a:p>
            <a:endParaRPr lang="ru-RU" altLang="ru-RU" dirty="0"/>
          </a:p>
        </p:txBody>
      </p:sp>
      <p:sp>
        <p:nvSpPr>
          <p:cNvPr id="22532" name="Номер слайда 3">
            <a:extLst>
              <a:ext uri="{FF2B5EF4-FFF2-40B4-BE49-F238E27FC236}">
                <a16:creationId xmlns:a16="http://schemas.microsoft.com/office/drawing/2014/main" id="{4034B429-3688-4B18-990D-DDDEF8203D3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6D4BF83-1A1A-4A05-843E-B04889F6C7F9}" type="slidenum">
              <a:rPr lang="ru-RU" altLang="ru-RU" smtClean="0"/>
              <a:pPr/>
              <a:t>18</a:t>
            </a:fld>
            <a:endParaRPr lang="ru-RU" alt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6">
            <a:extLst>
              <a:ext uri="{FF2B5EF4-FFF2-40B4-BE49-F238E27FC236}">
                <a16:creationId xmlns:a16="http://schemas.microsoft.com/office/drawing/2014/main" id="{A4571847-DE2B-48B9-9706-E64E377B1426}"/>
              </a:ext>
            </a:extLst>
          </p:cNvPr>
          <p:cNvSpPr>
            <a:spLocks noGrp="1"/>
          </p:cNvSpPr>
          <p:nvPr>
            <p:ph type="title"/>
          </p:nvPr>
        </p:nvSpPr>
        <p:spPr>
          <a:xfrm>
            <a:off x="1124125" y="214314"/>
            <a:ext cx="9343852" cy="1462087"/>
          </a:xfrm>
        </p:spPr>
        <p:txBody>
          <a:bodyPr/>
          <a:lstStyle/>
          <a:p>
            <a:r>
              <a:rPr lang="en-US" altLang="ru-RU" sz="3200" b="1" dirty="0">
                <a:solidFill>
                  <a:srgbClr val="002060"/>
                </a:solidFill>
              </a:rPr>
              <a:t>Complex searches </a:t>
            </a:r>
            <a:r>
              <a:rPr lang="en-US" altLang="ru-RU" sz="3200" dirty="0">
                <a:solidFill>
                  <a:srgbClr val="002060"/>
                </a:solidFill>
              </a:rPr>
              <a:t>such as un-X-ed adjectives </a:t>
            </a:r>
            <a:r>
              <a:rPr lang="ru-RU" altLang="ru-RU" sz="3200" dirty="0">
                <a:solidFill>
                  <a:srgbClr val="002060"/>
                </a:solidFill>
              </a:rPr>
              <a:t>или </a:t>
            </a:r>
            <a:r>
              <a:rPr lang="en-US" altLang="ru-RU" sz="3200" dirty="0" err="1">
                <a:solidFill>
                  <a:srgbClr val="002060"/>
                </a:solidFill>
              </a:rPr>
              <a:t>r?n</a:t>
            </a:r>
            <a:r>
              <a:rPr lang="en-US" altLang="ru-RU" sz="3200" dirty="0">
                <a:solidFill>
                  <a:srgbClr val="002060"/>
                </a:solidFill>
              </a:rPr>
              <a:t>*</a:t>
            </a:r>
            <a:endParaRPr lang="ru-RU" altLang="ru-RU" sz="3200" dirty="0">
              <a:solidFill>
                <a:srgbClr val="002060"/>
              </a:solidFill>
            </a:endParaRPr>
          </a:p>
        </p:txBody>
      </p:sp>
      <p:sp>
        <p:nvSpPr>
          <p:cNvPr id="25603" name="Содержимое 7">
            <a:extLst>
              <a:ext uri="{FF2B5EF4-FFF2-40B4-BE49-F238E27FC236}">
                <a16:creationId xmlns:a16="http://schemas.microsoft.com/office/drawing/2014/main" id="{3B514AA8-960B-483E-8FD9-E42F32FC3388}"/>
              </a:ext>
            </a:extLst>
          </p:cNvPr>
          <p:cNvSpPr>
            <a:spLocks noGrp="1"/>
          </p:cNvSpPr>
          <p:nvPr>
            <p:ph sz="half" idx="1"/>
          </p:nvPr>
        </p:nvSpPr>
        <p:spPr>
          <a:xfrm>
            <a:off x="1919288" y="2017713"/>
            <a:ext cx="3816350" cy="4114800"/>
          </a:xfrm>
        </p:spPr>
        <p:txBody>
          <a:bodyPr/>
          <a:lstStyle/>
          <a:p>
            <a:endParaRPr lang="ru-RU" altLang="ru-RU"/>
          </a:p>
        </p:txBody>
      </p:sp>
      <p:sp>
        <p:nvSpPr>
          <p:cNvPr id="25604" name="Содержимое 8">
            <a:extLst>
              <a:ext uri="{FF2B5EF4-FFF2-40B4-BE49-F238E27FC236}">
                <a16:creationId xmlns:a16="http://schemas.microsoft.com/office/drawing/2014/main" id="{C002AD76-9919-4515-A704-B3640C9347DC}"/>
              </a:ext>
            </a:extLst>
          </p:cNvPr>
          <p:cNvSpPr>
            <a:spLocks noGrp="1"/>
          </p:cNvSpPr>
          <p:nvPr>
            <p:ph sz="half" idx="2"/>
          </p:nvPr>
        </p:nvSpPr>
        <p:spPr/>
        <p:txBody>
          <a:bodyPr/>
          <a:lstStyle/>
          <a:p>
            <a:endParaRPr lang="ru-RU" altLang="ru-RU"/>
          </a:p>
        </p:txBody>
      </p:sp>
      <p:pic>
        <p:nvPicPr>
          <p:cNvPr id="25605" name="Picture 3">
            <a:extLst>
              <a:ext uri="{FF2B5EF4-FFF2-40B4-BE49-F238E27FC236}">
                <a16:creationId xmlns:a16="http://schemas.microsoft.com/office/drawing/2014/main" id="{DC5FC6C5-43EA-419D-B7A2-CA9063FC9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4" t="9018" r="53612" b="44890"/>
          <a:stretch>
            <a:fillRect/>
          </a:stretch>
        </p:blipFill>
        <p:spPr bwMode="auto">
          <a:xfrm>
            <a:off x="1703388" y="2852739"/>
            <a:ext cx="25209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a:extLst>
              <a:ext uri="{FF2B5EF4-FFF2-40B4-BE49-F238E27FC236}">
                <a16:creationId xmlns:a16="http://schemas.microsoft.com/office/drawing/2014/main" id="{10444B62-EB82-4364-A88B-0D5880988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50" t="7616" r="4333" b="4008"/>
          <a:stretch>
            <a:fillRect/>
          </a:stretch>
        </p:blipFill>
        <p:spPr bwMode="auto">
          <a:xfrm>
            <a:off x="5087939" y="1700214"/>
            <a:ext cx="5495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Номер слайда 6">
            <a:extLst>
              <a:ext uri="{FF2B5EF4-FFF2-40B4-BE49-F238E27FC236}">
                <a16:creationId xmlns:a16="http://schemas.microsoft.com/office/drawing/2014/main" id="{73763EDC-9EB2-4D7D-80FB-43A5432F85D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A8E4164-2E51-458A-AC5B-2851AAB25DC2}" type="slidenum">
              <a:rPr lang="ru-RU" altLang="ru-RU">
                <a:solidFill>
                  <a:srgbClr val="898989"/>
                </a:solidFill>
              </a:rPr>
              <a:pPr/>
              <a:t>19</a:t>
            </a:fld>
            <a:endParaRPr lang="ru-RU" altLang="ru-RU">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Заголовок 1">
            <a:extLst>
              <a:ext uri="{FF2B5EF4-FFF2-40B4-BE49-F238E27FC236}">
                <a16:creationId xmlns:a16="http://schemas.microsoft.com/office/drawing/2014/main" id="{EF42B608-8FC0-49CD-A68C-41F9014914CA}"/>
              </a:ext>
            </a:extLst>
          </p:cNvPr>
          <p:cNvSpPr>
            <a:spLocks noGrp="1" noChangeArrowheads="1"/>
          </p:cNvSpPr>
          <p:nvPr>
            <p:ph type="title"/>
          </p:nvPr>
        </p:nvSpPr>
        <p:spPr>
          <a:xfrm>
            <a:off x="643467" y="321734"/>
            <a:ext cx="10905066" cy="1135737"/>
          </a:xfrm>
        </p:spPr>
        <p:txBody>
          <a:bodyPr>
            <a:normAutofit/>
          </a:bodyPr>
          <a:lstStyle/>
          <a:p>
            <a:r>
              <a:rPr lang="ru-RU" altLang="ru-RU" sz="3600"/>
              <a:t>Понятие корпуса</a:t>
            </a:r>
          </a:p>
        </p:txBody>
      </p:sp>
      <p:sp>
        <p:nvSpPr>
          <p:cNvPr id="7171" name="Объект 2">
            <a:extLst>
              <a:ext uri="{FF2B5EF4-FFF2-40B4-BE49-F238E27FC236}">
                <a16:creationId xmlns:a16="http://schemas.microsoft.com/office/drawing/2014/main" id="{7B1DEF85-2D04-439B-A179-1E8BC82570A4}"/>
              </a:ext>
            </a:extLst>
          </p:cNvPr>
          <p:cNvSpPr>
            <a:spLocks noGrp="1" noChangeArrowheads="1"/>
          </p:cNvSpPr>
          <p:nvPr>
            <p:ph idx="1"/>
          </p:nvPr>
        </p:nvSpPr>
        <p:spPr>
          <a:xfrm>
            <a:off x="643467" y="1848863"/>
            <a:ext cx="10905066" cy="4328099"/>
          </a:xfrm>
        </p:spPr>
        <p:txBody>
          <a:bodyPr>
            <a:normAutofit/>
          </a:bodyPr>
          <a:lstStyle/>
          <a:p>
            <a:r>
              <a:rPr lang="ru-RU" altLang="ru-RU" sz="2000" b="1" i="1" dirty="0"/>
              <a:t>Лингвистический, или языковой, корпус текстов</a:t>
            </a:r>
            <a:r>
              <a:rPr lang="ru-RU" altLang="ru-RU" sz="2000" dirty="0"/>
              <a:t> – большой, представленный в электронном виде, унифицированный, структурированный, размеченный массив языковых данных, предназначенный для решения конкретных лингвистических задач и поиска ответов на вопросы о правильном использовании слов в родном и иностранном языке.</a:t>
            </a:r>
          </a:p>
          <a:p>
            <a:r>
              <a:rPr lang="ru-RU" altLang="ru-RU" sz="2000" dirty="0"/>
              <a:t>В корпусных исследованиях очень важны количественные показатели.</a:t>
            </a:r>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ectangle 8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2" name="Номер слайда 3">
            <a:extLst>
              <a:ext uri="{FF2B5EF4-FFF2-40B4-BE49-F238E27FC236}">
                <a16:creationId xmlns:a16="http://schemas.microsoft.com/office/drawing/2014/main" id="{06525F3B-E4F8-4F22-BC00-58A435AAB954}"/>
              </a:ext>
            </a:extLst>
          </p:cNvPr>
          <p:cNvSpPr>
            <a:spLocks noGrp="1" noChangeArrowheads="1"/>
          </p:cNvSpPr>
          <p:nvPr>
            <p:ph type="sldNum" sz="quarter" idx="12"/>
          </p:nvPr>
        </p:nvSpPr>
        <p:spPr>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90000"/>
              </a:lnSpc>
              <a:spcBef>
                <a:spcPct val="0"/>
              </a:spcBef>
              <a:spcAft>
                <a:spcPts val="600"/>
              </a:spcAft>
              <a:buClrTx/>
              <a:buSzTx/>
              <a:buFontTx/>
              <a:buNone/>
            </a:pPr>
            <a:fld id="{E89EB9BC-45B6-4D68-837D-786917A6C0BD}" type="slidenum">
              <a:rPr lang="ru-RU" altLang="ru-RU" sz="1800"/>
              <a:pPr>
                <a:lnSpc>
                  <a:spcPct val="90000"/>
                </a:lnSpc>
                <a:spcBef>
                  <a:spcPct val="0"/>
                </a:spcBef>
                <a:spcAft>
                  <a:spcPts val="600"/>
                </a:spcAft>
                <a:buClrTx/>
                <a:buSzTx/>
                <a:buFontTx/>
                <a:buNone/>
              </a:pPr>
              <a:t>2</a:t>
            </a:fld>
            <a:endParaRPr lang="ru-RU" altLang="ru-RU"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3">
            <a:extLst>
              <a:ext uri="{FF2B5EF4-FFF2-40B4-BE49-F238E27FC236}">
                <a16:creationId xmlns:a16="http://schemas.microsoft.com/office/drawing/2014/main" id="{09EAEAE9-FBED-459C-98E5-56655C02BDA3}"/>
              </a:ext>
            </a:extLst>
          </p:cNvPr>
          <p:cNvSpPr>
            <a:spLocks noGrp="1"/>
          </p:cNvSpPr>
          <p:nvPr>
            <p:ph type="title"/>
          </p:nvPr>
        </p:nvSpPr>
        <p:spPr>
          <a:xfrm>
            <a:off x="1919289" y="1"/>
            <a:ext cx="8548687" cy="1412875"/>
          </a:xfrm>
        </p:spPr>
        <p:txBody>
          <a:bodyPr rtlCol="0">
            <a:normAutofit fontScale="90000"/>
          </a:bodyPr>
          <a:lstStyle/>
          <a:p>
            <a:pPr>
              <a:defRPr/>
            </a:pPr>
            <a:br>
              <a:rPr lang="en-US" sz="3600" b="1"/>
            </a:br>
            <a:br>
              <a:rPr lang="en-US" sz="3600" b="1"/>
            </a:br>
            <a:br>
              <a:rPr lang="en-US" sz="3600" b="1"/>
            </a:br>
            <a:br>
              <a:rPr lang="en-US" sz="3600"/>
            </a:br>
            <a:r>
              <a:rPr lang="en-US" sz="3600"/>
              <a:t> </a:t>
            </a:r>
            <a:br>
              <a:rPr lang="en-US" sz="3600"/>
            </a:br>
            <a:br>
              <a:rPr lang="en-US" sz="3600"/>
            </a:br>
            <a:br>
              <a:rPr lang="en-US" sz="3600"/>
            </a:br>
            <a:r>
              <a:rPr lang="en-US" sz="3600"/>
              <a:t> wild card search:  </a:t>
            </a:r>
            <a:r>
              <a:rPr lang="en-US" sz="3600" u="sng"/>
              <a:t>un*ly</a:t>
            </a:r>
            <a:r>
              <a:rPr lang="en-US" sz="3600"/>
              <a:t>   (l)   </a:t>
            </a:r>
            <a:r>
              <a:rPr lang="en-US" sz="3600" u="sng"/>
              <a:t>r?n*   (r</a:t>
            </a:r>
            <a:r>
              <a:rPr lang="en-US" sz="3600"/>
              <a:t>) </a:t>
            </a:r>
            <a:br>
              <a:rPr lang="ru-RU"/>
            </a:br>
            <a:endParaRPr lang="ru-RU"/>
          </a:p>
        </p:txBody>
      </p:sp>
      <p:sp>
        <p:nvSpPr>
          <p:cNvPr id="24579" name="Содержимое 4">
            <a:extLst>
              <a:ext uri="{FF2B5EF4-FFF2-40B4-BE49-F238E27FC236}">
                <a16:creationId xmlns:a16="http://schemas.microsoft.com/office/drawing/2014/main" id="{A5DFF81F-4E22-40B0-A60D-9CEACD060561}"/>
              </a:ext>
            </a:extLst>
          </p:cNvPr>
          <p:cNvSpPr>
            <a:spLocks noGrp="1"/>
          </p:cNvSpPr>
          <p:nvPr>
            <p:ph sz="half" idx="1"/>
          </p:nvPr>
        </p:nvSpPr>
        <p:spPr/>
        <p:txBody>
          <a:bodyPr/>
          <a:lstStyle/>
          <a:p>
            <a:endParaRPr lang="ru-RU" altLang="ru-RU"/>
          </a:p>
        </p:txBody>
      </p:sp>
      <p:sp>
        <p:nvSpPr>
          <p:cNvPr id="24580" name="Содержимое 5">
            <a:extLst>
              <a:ext uri="{FF2B5EF4-FFF2-40B4-BE49-F238E27FC236}">
                <a16:creationId xmlns:a16="http://schemas.microsoft.com/office/drawing/2014/main" id="{79259573-C454-4B4A-9074-EDE06FCF9359}"/>
              </a:ext>
            </a:extLst>
          </p:cNvPr>
          <p:cNvSpPr>
            <a:spLocks noGrp="1"/>
          </p:cNvSpPr>
          <p:nvPr>
            <p:ph sz="half" idx="2"/>
          </p:nvPr>
        </p:nvSpPr>
        <p:spPr/>
        <p:txBody>
          <a:bodyPr/>
          <a:lstStyle/>
          <a:p>
            <a:endParaRPr lang="ru-RU" altLang="ru-RU"/>
          </a:p>
        </p:txBody>
      </p:sp>
      <p:pic>
        <p:nvPicPr>
          <p:cNvPr id="24581" name="Picture 2">
            <a:extLst>
              <a:ext uri="{FF2B5EF4-FFF2-40B4-BE49-F238E27FC236}">
                <a16:creationId xmlns:a16="http://schemas.microsoft.com/office/drawing/2014/main" id="{07AA9D88-1C73-4344-BE28-17347AB88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196975"/>
            <a:ext cx="48958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B6C6B2FF-766B-4D37-83BB-CA6DEAF2C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231" y="1196975"/>
            <a:ext cx="442753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Номер слайда 6">
            <a:extLst>
              <a:ext uri="{FF2B5EF4-FFF2-40B4-BE49-F238E27FC236}">
                <a16:creationId xmlns:a16="http://schemas.microsoft.com/office/drawing/2014/main" id="{A2CCCED1-1BC2-4726-9B33-F633D523596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42DEE1F-CDB4-4F58-B654-0AC4D7E69D39}" type="slidenum">
              <a:rPr lang="ru-RU" altLang="ru-RU">
                <a:solidFill>
                  <a:srgbClr val="898989"/>
                </a:solidFill>
              </a:rPr>
              <a:pPr/>
              <a:t>20</a:t>
            </a:fld>
            <a:endParaRPr lang="ru-RU" altLang="ru-RU">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a:extLst>
              <a:ext uri="{FF2B5EF4-FFF2-40B4-BE49-F238E27FC236}">
                <a16:creationId xmlns:a16="http://schemas.microsoft.com/office/drawing/2014/main" id="{9BCD553D-F649-4AE1-82F0-0417474A00BC}"/>
              </a:ext>
            </a:extLst>
          </p:cNvPr>
          <p:cNvSpPr>
            <a:spLocks noGrp="1"/>
          </p:cNvSpPr>
          <p:nvPr>
            <p:ph type="title"/>
          </p:nvPr>
        </p:nvSpPr>
        <p:spPr>
          <a:xfrm>
            <a:off x="360727" y="365125"/>
            <a:ext cx="11526473" cy="1325563"/>
          </a:xfrm>
        </p:spPr>
        <p:txBody>
          <a:bodyPr rtlCol="0">
            <a:normAutofit/>
          </a:bodyPr>
          <a:lstStyle/>
          <a:p>
            <a:pPr>
              <a:defRPr/>
            </a:pPr>
            <a:r>
              <a:rPr lang="en-US" sz="4000" i="1" dirty="0"/>
              <a:t>Unrelated:</a:t>
            </a:r>
            <a:r>
              <a:rPr lang="en-US" sz="4000" dirty="0"/>
              <a:t> all contexts (l)| 100 random contexts (r)</a:t>
            </a:r>
            <a:endParaRPr lang="ru-RU" sz="4000" dirty="0"/>
          </a:p>
        </p:txBody>
      </p:sp>
      <p:sp>
        <p:nvSpPr>
          <p:cNvPr id="26627" name="Содержимое 2">
            <a:extLst>
              <a:ext uri="{FF2B5EF4-FFF2-40B4-BE49-F238E27FC236}">
                <a16:creationId xmlns:a16="http://schemas.microsoft.com/office/drawing/2014/main" id="{586FA22A-7668-4C8F-B5E6-1A3B26738A27}"/>
              </a:ext>
            </a:extLst>
          </p:cNvPr>
          <p:cNvSpPr>
            <a:spLocks noGrp="1"/>
          </p:cNvSpPr>
          <p:nvPr>
            <p:ph sz="half" idx="1"/>
          </p:nvPr>
        </p:nvSpPr>
        <p:spPr>
          <a:xfrm>
            <a:off x="1774826" y="2017713"/>
            <a:ext cx="4537075" cy="4114800"/>
          </a:xfrm>
        </p:spPr>
        <p:txBody>
          <a:bodyPr/>
          <a:lstStyle/>
          <a:p>
            <a:endParaRPr lang="ru-RU" altLang="ru-RU"/>
          </a:p>
        </p:txBody>
      </p:sp>
      <p:sp>
        <p:nvSpPr>
          <p:cNvPr id="26628" name="Содержимое 3">
            <a:extLst>
              <a:ext uri="{FF2B5EF4-FFF2-40B4-BE49-F238E27FC236}">
                <a16:creationId xmlns:a16="http://schemas.microsoft.com/office/drawing/2014/main" id="{C9DF0E4B-ABC1-42BC-9631-7FCDF4FF780A}"/>
              </a:ext>
            </a:extLst>
          </p:cNvPr>
          <p:cNvSpPr>
            <a:spLocks noGrp="1"/>
          </p:cNvSpPr>
          <p:nvPr>
            <p:ph sz="half" idx="2"/>
          </p:nvPr>
        </p:nvSpPr>
        <p:spPr>
          <a:xfrm>
            <a:off x="6383338" y="2017713"/>
            <a:ext cx="4095750" cy="4114800"/>
          </a:xfrm>
        </p:spPr>
        <p:txBody>
          <a:bodyPr/>
          <a:lstStyle/>
          <a:p>
            <a:endParaRPr lang="ru-RU" altLang="ru-RU"/>
          </a:p>
        </p:txBody>
      </p:sp>
      <p:pic>
        <p:nvPicPr>
          <p:cNvPr id="26629" name="Picture 2">
            <a:extLst>
              <a:ext uri="{FF2B5EF4-FFF2-40B4-BE49-F238E27FC236}">
                <a16:creationId xmlns:a16="http://schemas.microsoft.com/office/drawing/2014/main" id="{E9491186-1AA5-41C6-BB2A-00B46C32C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8" t="8417" r="2888" b="2806"/>
          <a:stretch>
            <a:fillRect/>
          </a:stretch>
        </p:blipFill>
        <p:spPr bwMode="auto">
          <a:xfrm>
            <a:off x="634768" y="2017713"/>
            <a:ext cx="4932363" cy="452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a:extLst>
              <a:ext uri="{FF2B5EF4-FFF2-40B4-BE49-F238E27FC236}">
                <a16:creationId xmlns:a16="http://schemas.microsoft.com/office/drawing/2014/main" id="{6774B7C0-DE21-47C0-86ED-4A9D19D6F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8" t="8217" r="3210" b="7014"/>
          <a:stretch>
            <a:fillRect/>
          </a:stretch>
        </p:blipFill>
        <p:spPr bwMode="auto">
          <a:xfrm>
            <a:off x="5880100" y="2060576"/>
            <a:ext cx="47879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Номер слайда 6">
            <a:extLst>
              <a:ext uri="{FF2B5EF4-FFF2-40B4-BE49-F238E27FC236}">
                <a16:creationId xmlns:a16="http://schemas.microsoft.com/office/drawing/2014/main" id="{1E09CFB9-F0DD-4DA7-8440-81686FAB75B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81B86C-0D1E-455D-B349-FA96EF6F4E27}" type="slidenum">
              <a:rPr lang="ru-RU" altLang="ru-RU">
                <a:solidFill>
                  <a:srgbClr val="898989"/>
                </a:solidFill>
              </a:rPr>
              <a:pPr/>
              <a:t>21</a:t>
            </a:fld>
            <a:endParaRPr lang="ru-RU" altLang="ru-RU">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4">
            <a:extLst>
              <a:ext uri="{FF2B5EF4-FFF2-40B4-BE49-F238E27FC236}">
                <a16:creationId xmlns:a16="http://schemas.microsoft.com/office/drawing/2014/main" id="{23768FD0-E8D3-4F57-A299-8BF7059D3BA7}"/>
              </a:ext>
            </a:extLst>
          </p:cNvPr>
          <p:cNvSpPr>
            <a:spLocks noGrp="1"/>
          </p:cNvSpPr>
          <p:nvPr>
            <p:ph type="title"/>
          </p:nvPr>
        </p:nvSpPr>
        <p:spPr>
          <a:xfrm>
            <a:off x="2424113" y="214314"/>
            <a:ext cx="8043862" cy="1462087"/>
          </a:xfrm>
        </p:spPr>
        <p:txBody>
          <a:bodyPr/>
          <a:lstStyle/>
          <a:p>
            <a:r>
              <a:rPr lang="en-US" altLang="ru-RU" sz="3200"/>
              <a:t> </a:t>
            </a:r>
            <a:r>
              <a:rPr lang="en-US" altLang="ru-RU" sz="3200" b="1"/>
              <a:t>complex searches: </a:t>
            </a:r>
            <a:r>
              <a:rPr lang="en-US" altLang="ru-RU" sz="3200"/>
              <a:t> VERB * GROUND </a:t>
            </a:r>
            <a:br>
              <a:rPr lang="en-US" altLang="ru-RU" sz="3200" b="1"/>
            </a:br>
            <a:r>
              <a:rPr lang="en-US" altLang="ru-RU" sz="3200"/>
              <a:t>  </a:t>
            </a:r>
            <a:r>
              <a:rPr lang="en-US" altLang="ru-RU" sz="3200" u="sng"/>
              <a:t>verb + any word + a form of</a:t>
            </a:r>
            <a:r>
              <a:rPr lang="en-US" altLang="ru-RU" sz="3200"/>
              <a:t> </a:t>
            </a:r>
            <a:r>
              <a:rPr lang="en-US" altLang="ru-RU" sz="3200" i="1" u="sng"/>
              <a:t>ground</a:t>
            </a:r>
            <a:endParaRPr lang="ru-RU" altLang="ru-RU" sz="3200"/>
          </a:p>
        </p:txBody>
      </p:sp>
      <p:sp>
        <p:nvSpPr>
          <p:cNvPr id="28675" name="Содержимое 5">
            <a:extLst>
              <a:ext uri="{FF2B5EF4-FFF2-40B4-BE49-F238E27FC236}">
                <a16:creationId xmlns:a16="http://schemas.microsoft.com/office/drawing/2014/main" id="{EF792457-7271-4226-9391-7E4E14D0381F}"/>
              </a:ext>
            </a:extLst>
          </p:cNvPr>
          <p:cNvSpPr>
            <a:spLocks noGrp="1"/>
          </p:cNvSpPr>
          <p:nvPr>
            <p:ph idx="1"/>
          </p:nvPr>
        </p:nvSpPr>
        <p:spPr/>
        <p:txBody>
          <a:bodyPr/>
          <a:lstStyle/>
          <a:p>
            <a:endParaRPr lang="ru-RU" altLang="ru-RU"/>
          </a:p>
        </p:txBody>
      </p:sp>
      <p:pic>
        <p:nvPicPr>
          <p:cNvPr id="28676" name="Picture 2">
            <a:extLst>
              <a:ext uri="{FF2B5EF4-FFF2-40B4-BE49-F238E27FC236}">
                <a16:creationId xmlns:a16="http://schemas.microsoft.com/office/drawing/2014/main" id="{ABEBCD38-07B6-4DF2-A2F8-EDEC620D0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36" t="9492" r="5775" b="4813"/>
          <a:stretch>
            <a:fillRect/>
          </a:stretch>
        </p:blipFill>
        <p:spPr bwMode="auto">
          <a:xfrm>
            <a:off x="2855914" y="1700213"/>
            <a:ext cx="63150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Номер слайда 4">
            <a:extLst>
              <a:ext uri="{FF2B5EF4-FFF2-40B4-BE49-F238E27FC236}">
                <a16:creationId xmlns:a16="http://schemas.microsoft.com/office/drawing/2014/main" id="{820BCA57-9A2D-4262-AD1E-D136798B361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4B6138-8C56-469D-8289-64C58BA3542A}" type="slidenum">
              <a:rPr lang="ru-RU" altLang="ru-RU">
                <a:solidFill>
                  <a:srgbClr val="898989"/>
                </a:solidFill>
              </a:rPr>
              <a:pPr/>
              <a:t>22</a:t>
            </a:fld>
            <a:endParaRPr lang="ru-RU" altLang="ru-RU">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a:extLst>
              <a:ext uri="{FF2B5EF4-FFF2-40B4-BE49-F238E27FC236}">
                <a16:creationId xmlns:a16="http://schemas.microsoft.com/office/drawing/2014/main" id="{AFA3A4F4-4AE0-4432-8B8F-54FD9E811372}"/>
              </a:ext>
            </a:extLst>
          </p:cNvPr>
          <p:cNvSpPr>
            <a:spLocks noGrp="1"/>
          </p:cNvSpPr>
          <p:nvPr>
            <p:ph type="title"/>
          </p:nvPr>
        </p:nvSpPr>
        <p:spPr>
          <a:xfrm>
            <a:off x="2135189" y="214313"/>
            <a:ext cx="8332787" cy="1270000"/>
          </a:xfrm>
        </p:spPr>
        <p:txBody>
          <a:bodyPr rtlCol="0">
            <a:normAutofit fontScale="90000"/>
          </a:bodyPr>
          <a:lstStyle/>
          <a:p>
            <a:pPr>
              <a:defRPr/>
            </a:pPr>
            <a:r>
              <a:rPr lang="en-US" b="1"/>
              <a:t>collocates</a:t>
            </a:r>
            <a:r>
              <a:rPr lang="en-US"/>
              <a:t>, such as </a:t>
            </a:r>
            <a:r>
              <a:rPr lang="en-US" u="sng"/>
              <a:t>nouns with the verb</a:t>
            </a:r>
            <a:r>
              <a:rPr lang="en-US"/>
              <a:t> </a:t>
            </a:r>
            <a:r>
              <a:rPr lang="en-US" i="1" u="sng"/>
              <a:t>break</a:t>
            </a:r>
            <a:r>
              <a:rPr lang="en-US"/>
              <a:t>   in NEWS</a:t>
            </a:r>
            <a:endParaRPr lang="ru-RU"/>
          </a:p>
        </p:txBody>
      </p:sp>
      <p:sp>
        <p:nvSpPr>
          <p:cNvPr id="36867" name="Содержимое 2">
            <a:extLst>
              <a:ext uri="{FF2B5EF4-FFF2-40B4-BE49-F238E27FC236}">
                <a16:creationId xmlns:a16="http://schemas.microsoft.com/office/drawing/2014/main" id="{1ECC31FE-51B8-4253-9523-8D1C891ED0FE}"/>
              </a:ext>
            </a:extLst>
          </p:cNvPr>
          <p:cNvSpPr>
            <a:spLocks noGrp="1"/>
          </p:cNvSpPr>
          <p:nvPr>
            <p:ph sz="half" idx="1"/>
          </p:nvPr>
        </p:nvSpPr>
        <p:spPr>
          <a:xfrm>
            <a:off x="1774825" y="2017713"/>
            <a:ext cx="3816350" cy="4114800"/>
          </a:xfrm>
        </p:spPr>
        <p:txBody>
          <a:bodyPr/>
          <a:lstStyle/>
          <a:p>
            <a:endParaRPr lang="ru-RU" altLang="ru-RU"/>
          </a:p>
        </p:txBody>
      </p:sp>
      <p:sp>
        <p:nvSpPr>
          <p:cNvPr id="36868" name="Содержимое 3">
            <a:extLst>
              <a:ext uri="{FF2B5EF4-FFF2-40B4-BE49-F238E27FC236}">
                <a16:creationId xmlns:a16="http://schemas.microsoft.com/office/drawing/2014/main" id="{957B9DD1-2BFC-474F-958F-59C3E6CB4950}"/>
              </a:ext>
            </a:extLst>
          </p:cNvPr>
          <p:cNvSpPr>
            <a:spLocks noGrp="1"/>
          </p:cNvSpPr>
          <p:nvPr>
            <p:ph sz="half" idx="2"/>
          </p:nvPr>
        </p:nvSpPr>
        <p:spPr>
          <a:xfrm>
            <a:off x="5591176" y="2017713"/>
            <a:ext cx="4887913" cy="4114800"/>
          </a:xfrm>
        </p:spPr>
        <p:txBody>
          <a:bodyPr/>
          <a:lstStyle/>
          <a:p>
            <a:endParaRPr lang="ru-RU" altLang="ru-RU"/>
          </a:p>
        </p:txBody>
      </p:sp>
      <p:pic>
        <p:nvPicPr>
          <p:cNvPr id="36869" name="Picture 3">
            <a:extLst>
              <a:ext uri="{FF2B5EF4-FFF2-40B4-BE49-F238E27FC236}">
                <a16:creationId xmlns:a16="http://schemas.microsoft.com/office/drawing/2014/main" id="{79F46E09-0A02-40E8-BA7D-966CEE3F3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0" t="8818" r="4655" b="3206"/>
          <a:stretch>
            <a:fillRect/>
          </a:stretch>
        </p:blipFill>
        <p:spPr bwMode="auto">
          <a:xfrm>
            <a:off x="4800600" y="2060576"/>
            <a:ext cx="56769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a:extLst>
              <a:ext uri="{FF2B5EF4-FFF2-40B4-BE49-F238E27FC236}">
                <a16:creationId xmlns:a16="http://schemas.microsoft.com/office/drawing/2014/main" id="{72823556-33B9-4562-A9A2-CB34DCCE9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27" t="9218" r="52649" b="34068"/>
          <a:stretch>
            <a:fillRect/>
          </a:stretch>
        </p:blipFill>
        <p:spPr bwMode="auto">
          <a:xfrm>
            <a:off x="1774825" y="2420938"/>
            <a:ext cx="3168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Номер слайда 7">
            <a:extLst>
              <a:ext uri="{FF2B5EF4-FFF2-40B4-BE49-F238E27FC236}">
                <a16:creationId xmlns:a16="http://schemas.microsoft.com/office/drawing/2014/main" id="{4D9319D9-8712-4A06-B063-845B0E684A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144FD1-AD86-425C-9368-D69EC2859750}" type="slidenum">
              <a:rPr lang="ru-RU" altLang="ru-RU">
                <a:solidFill>
                  <a:srgbClr val="898989"/>
                </a:solidFill>
              </a:rPr>
              <a:pPr/>
              <a:t>23</a:t>
            </a:fld>
            <a:endParaRPr lang="ru-RU" altLang="ru-RU">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a:extLst>
              <a:ext uri="{FF2B5EF4-FFF2-40B4-BE49-F238E27FC236}">
                <a16:creationId xmlns:a16="http://schemas.microsoft.com/office/drawing/2014/main" id="{D143FC34-11E0-4F43-9F42-C143E9EE9830}"/>
              </a:ext>
            </a:extLst>
          </p:cNvPr>
          <p:cNvSpPr>
            <a:spLocks noGrp="1"/>
          </p:cNvSpPr>
          <p:nvPr>
            <p:ph type="title"/>
          </p:nvPr>
        </p:nvSpPr>
        <p:spPr>
          <a:xfrm>
            <a:off x="1694575" y="167177"/>
            <a:ext cx="9872359" cy="1337650"/>
          </a:xfrm>
        </p:spPr>
        <p:txBody>
          <a:bodyPr>
            <a:noAutofit/>
          </a:bodyPr>
          <a:lstStyle/>
          <a:p>
            <a:r>
              <a:rPr lang="en-US"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t>Synonyms as part of a more complex query </a:t>
            </a:r>
            <a:br>
              <a:rPr lang="en-US"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t>(such as synonyms of </a:t>
            </a:r>
            <a:r>
              <a:rPr lang="en-US" altLang="ru-RU" sz="3600" i="1" u="sng" dirty="0">
                <a:solidFill>
                  <a:srgbClr val="002060"/>
                </a:solidFill>
                <a:latin typeface="Tahoma" panose="020B0604030504040204" pitchFamily="34" charset="0"/>
                <a:ea typeface="Tahoma" panose="020B0604030504040204" pitchFamily="34" charset="0"/>
                <a:cs typeface="Tahoma" panose="020B0604030504040204" pitchFamily="34" charset="0"/>
              </a:rPr>
              <a:t>clean +</a:t>
            </a:r>
            <a:r>
              <a:rPr lang="en-US"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ru-RU" sz="3600" u="sng" dirty="0">
                <a:solidFill>
                  <a:srgbClr val="002060"/>
                </a:solidFill>
                <a:latin typeface="Tahoma" panose="020B0604030504040204" pitchFamily="34" charset="0"/>
                <a:ea typeface="Tahoma" panose="020B0604030504040204" pitchFamily="34" charset="0"/>
                <a:cs typeface="Tahoma" panose="020B0604030504040204" pitchFamily="34" charset="0"/>
              </a:rPr>
              <a:t>NOUN</a:t>
            </a:r>
            <a:r>
              <a:rPr lang="en-US"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t>).</a:t>
            </a:r>
            <a:br>
              <a:rPr lang="ru-RU" altLang="ru-RU" sz="36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ru-RU" altLang="ru-RU"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3011" name="Содержимое 2">
            <a:extLst>
              <a:ext uri="{FF2B5EF4-FFF2-40B4-BE49-F238E27FC236}">
                <a16:creationId xmlns:a16="http://schemas.microsoft.com/office/drawing/2014/main" id="{2B399B8D-B4FA-43AC-A691-876E349085BB}"/>
              </a:ext>
            </a:extLst>
          </p:cNvPr>
          <p:cNvSpPr>
            <a:spLocks noGrp="1"/>
          </p:cNvSpPr>
          <p:nvPr>
            <p:ph sz="half" idx="1"/>
          </p:nvPr>
        </p:nvSpPr>
        <p:spPr>
          <a:xfrm>
            <a:off x="1847850" y="2017713"/>
            <a:ext cx="3240088" cy="4114800"/>
          </a:xfrm>
        </p:spPr>
        <p:txBody>
          <a:bodyPr/>
          <a:lstStyle/>
          <a:p>
            <a:endParaRPr lang="ru-RU" altLang="ru-RU"/>
          </a:p>
        </p:txBody>
      </p:sp>
      <p:sp>
        <p:nvSpPr>
          <p:cNvPr id="43012" name="Содержимое 3">
            <a:extLst>
              <a:ext uri="{FF2B5EF4-FFF2-40B4-BE49-F238E27FC236}">
                <a16:creationId xmlns:a16="http://schemas.microsoft.com/office/drawing/2014/main" id="{ABA1E8B6-64A4-422E-9165-BC8BE4900248}"/>
              </a:ext>
            </a:extLst>
          </p:cNvPr>
          <p:cNvSpPr>
            <a:spLocks noGrp="1"/>
          </p:cNvSpPr>
          <p:nvPr>
            <p:ph sz="half" idx="2"/>
          </p:nvPr>
        </p:nvSpPr>
        <p:spPr/>
        <p:txBody>
          <a:bodyPr/>
          <a:lstStyle/>
          <a:p>
            <a:endParaRPr lang="ru-RU" altLang="ru-RU"/>
          </a:p>
        </p:txBody>
      </p:sp>
      <p:pic>
        <p:nvPicPr>
          <p:cNvPr id="43013" name="Picture 2">
            <a:extLst>
              <a:ext uri="{FF2B5EF4-FFF2-40B4-BE49-F238E27FC236}">
                <a16:creationId xmlns:a16="http://schemas.microsoft.com/office/drawing/2014/main" id="{285836DC-859F-48AF-AB8F-DE2C3323B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4" t="8818" r="51846" b="38878"/>
          <a:stretch>
            <a:fillRect/>
          </a:stretch>
        </p:blipFill>
        <p:spPr bwMode="auto">
          <a:xfrm>
            <a:off x="2063751" y="2659310"/>
            <a:ext cx="2887663" cy="35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a:extLst>
              <a:ext uri="{FF2B5EF4-FFF2-40B4-BE49-F238E27FC236}">
                <a16:creationId xmlns:a16="http://schemas.microsoft.com/office/drawing/2014/main" id="{F226EC1E-8BEF-469A-8603-CAB2DF046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0" t="8617" r="5136" b="3006"/>
          <a:stretch>
            <a:fillRect/>
          </a:stretch>
        </p:blipFill>
        <p:spPr bwMode="auto">
          <a:xfrm>
            <a:off x="5813455" y="1434517"/>
            <a:ext cx="5880798" cy="520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Номер слайда 6">
            <a:extLst>
              <a:ext uri="{FF2B5EF4-FFF2-40B4-BE49-F238E27FC236}">
                <a16:creationId xmlns:a16="http://schemas.microsoft.com/office/drawing/2014/main" id="{F7C6B39F-E15E-44C8-9471-577E0C95027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282D6C-0393-4775-8340-FDA73FC0BE46}" type="slidenum">
              <a:rPr lang="ru-RU" altLang="ru-RU">
                <a:solidFill>
                  <a:srgbClr val="898989"/>
                </a:solidFill>
              </a:rPr>
              <a:pPr/>
              <a:t>24</a:t>
            </a:fld>
            <a:endParaRPr lang="ru-RU" altLang="ru-RU">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6">
            <a:extLst>
              <a:ext uri="{FF2B5EF4-FFF2-40B4-BE49-F238E27FC236}">
                <a16:creationId xmlns:a16="http://schemas.microsoft.com/office/drawing/2014/main" id="{D45E531B-9643-4AE1-B134-A51AFC494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25525"/>
            <a:ext cx="7467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7">
            <a:extLst>
              <a:ext uri="{FF2B5EF4-FFF2-40B4-BE49-F238E27FC236}">
                <a16:creationId xmlns:a16="http://schemas.microsoft.com/office/drawing/2014/main" id="{F4052A6B-B7F9-4C5D-A7BC-FC925E0AEE1C}"/>
              </a:ext>
            </a:extLst>
          </p:cNvPr>
          <p:cNvSpPr txBox="1">
            <a:spLocks noChangeArrowheads="1"/>
          </p:cNvSpPr>
          <p:nvPr/>
        </p:nvSpPr>
        <p:spPr bwMode="auto">
          <a:xfrm>
            <a:off x="2352676" y="220663"/>
            <a:ext cx="719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ru-RU" sz="3600" b="1" i="1">
                <a:solidFill>
                  <a:srgbClr val="002060"/>
                </a:solidFill>
                <a:cs typeface="Tahoma" panose="020B0604030504040204" pitchFamily="34" charset="0"/>
              </a:rPr>
              <a:t>big</a:t>
            </a:r>
            <a:r>
              <a:rPr lang="en-GB" altLang="ru-RU" sz="3600" b="1">
                <a:solidFill>
                  <a:srgbClr val="002060"/>
                </a:solidFill>
                <a:cs typeface="Tahoma" panose="020B0604030504040204" pitchFamily="34" charset="0"/>
              </a:rPr>
              <a:t> or </a:t>
            </a:r>
            <a:r>
              <a:rPr lang="en-GB" altLang="ru-RU" sz="3600" b="1" i="1">
                <a:solidFill>
                  <a:srgbClr val="002060"/>
                </a:solidFill>
                <a:cs typeface="Tahoma" panose="020B0604030504040204" pitchFamily="34" charset="0"/>
              </a:rPr>
              <a:t>large</a:t>
            </a:r>
            <a:r>
              <a:rPr lang="en-GB" altLang="ru-RU" sz="3600" b="1">
                <a:solidFill>
                  <a:srgbClr val="002060"/>
                </a:solidFill>
                <a:cs typeface="Tahoma" panose="020B0604030504040204" pitchFamily="34" charset="0"/>
              </a:rPr>
              <a:t>? (Compare)</a:t>
            </a:r>
          </a:p>
        </p:txBody>
      </p:sp>
      <p:sp>
        <p:nvSpPr>
          <p:cNvPr id="71684" name="Номер слайда 3">
            <a:extLst>
              <a:ext uri="{FF2B5EF4-FFF2-40B4-BE49-F238E27FC236}">
                <a16:creationId xmlns:a16="http://schemas.microsoft.com/office/drawing/2014/main" id="{6C2FE4AC-9670-4212-816E-99BDDDF6944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12DE30-0309-49F3-9031-4421C5F61279}" type="slidenum">
              <a:rPr lang="ru-RU" altLang="ru-RU">
                <a:solidFill>
                  <a:srgbClr val="898989"/>
                </a:solidFill>
              </a:rPr>
              <a:pPr/>
              <a:t>25</a:t>
            </a:fld>
            <a:endParaRPr lang="ru-RU" altLang="ru-RU">
              <a:solidFill>
                <a:srgbClr val="898989"/>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a:extLst>
              <a:ext uri="{FF2B5EF4-FFF2-40B4-BE49-F238E27FC236}">
                <a16:creationId xmlns:a16="http://schemas.microsoft.com/office/drawing/2014/main" id="{490AA9DF-4A58-4F60-BF4F-9D7F948C14DF}"/>
              </a:ext>
            </a:extLst>
          </p:cNvPr>
          <p:cNvSpPr>
            <a:spLocks noGrp="1"/>
          </p:cNvSpPr>
          <p:nvPr>
            <p:ph type="title"/>
          </p:nvPr>
        </p:nvSpPr>
        <p:spPr>
          <a:xfrm>
            <a:off x="1510018" y="214313"/>
            <a:ext cx="9655729" cy="1169870"/>
          </a:xfrm>
        </p:spPr>
        <p:txBody>
          <a:bodyPr/>
          <a:lstStyle/>
          <a:p>
            <a:r>
              <a:rPr lang="en-US" altLang="ru-RU" sz="3200" dirty="0">
                <a:solidFill>
                  <a:srgbClr val="002060"/>
                </a:solidFill>
                <a:cs typeface="Tahoma" panose="020B0604030504040204" pitchFamily="34" charset="0"/>
              </a:rPr>
              <a:t>Important or </a:t>
            </a:r>
            <a:r>
              <a:rPr lang="en-US" altLang="ru-RU" sz="3200" dirty="0" err="1">
                <a:solidFill>
                  <a:srgbClr val="002060"/>
                </a:solidFill>
                <a:cs typeface="Tahoma" panose="020B0604030504040204" pitchFamily="34" charset="0"/>
              </a:rPr>
              <a:t>significant_Academic</a:t>
            </a:r>
            <a:r>
              <a:rPr lang="en-US" altLang="ru-RU" sz="3200" dirty="0">
                <a:solidFill>
                  <a:srgbClr val="002060"/>
                </a:solidFill>
                <a:cs typeface="Tahoma" panose="020B0604030504040204" pitchFamily="34" charset="0"/>
              </a:rPr>
              <a:t> </a:t>
            </a:r>
            <a:r>
              <a:rPr lang="en-GB" altLang="ru-RU" sz="3200" dirty="0">
                <a:solidFill>
                  <a:srgbClr val="002060"/>
                </a:solidFill>
                <a:cs typeface="Tahoma" panose="020B0604030504040204" pitchFamily="34" charset="0"/>
              </a:rPr>
              <a:t>(Compare)</a:t>
            </a:r>
            <a:br>
              <a:rPr lang="en-GB" altLang="ru-RU" b="1" dirty="0">
                <a:solidFill>
                  <a:srgbClr val="002060"/>
                </a:solidFill>
                <a:cs typeface="Tahoma" panose="020B0604030504040204" pitchFamily="34" charset="0"/>
              </a:rPr>
            </a:br>
            <a:endParaRPr lang="ru-RU" altLang="ru-RU" dirty="0"/>
          </a:p>
        </p:txBody>
      </p:sp>
      <p:sp>
        <p:nvSpPr>
          <p:cNvPr id="45059" name="Содержимое 2">
            <a:extLst>
              <a:ext uri="{FF2B5EF4-FFF2-40B4-BE49-F238E27FC236}">
                <a16:creationId xmlns:a16="http://schemas.microsoft.com/office/drawing/2014/main" id="{29E515B6-6200-4712-891F-7935901276FC}"/>
              </a:ext>
            </a:extLst>
          </p:cNvPr>
          <p:cNvSpPr>
            <a:spLocks noGrp="1"/>
          </p:cNvSpPr>
          <p:nvPr>
            <p:ph sz="half" idx="1"/>
          </p:nvPr>
        </p:nvSpPr>
        <p:spPr>
          <a:xfrm>
            <a:off x="1266739" y="2017713"/>
            <a:ext cx="2568662" cy="4114800"/>
          </a:xfrm>
        </p:spPr>
        <p:txBody>
          <a:bodyPr/>
          <a:lstStyle/>
          <a:p>
            <a:endParaRPr lang="ru-RU" altLang="ru-RU" dirty="0"/>
          </a:p>
        </p:txBody>
      </p:sp>
      <p:sp>
        <p:nvSpPr>
          <p:cNvPr id="45060" name="Содержимое 3">
            <a:extLst>
              <a:ext uri="{FF2B5EF4-FFF2-40B4-BE49-F238E27FC236}">
                <a16:creationId xmlns:a16="http://schemas.microsoft.com/office/drawing/2014/main" id="{ECB73492-BCDC-4D4B-812A-7718B8F25896}"/>
              </a:ext>
            </a:extLst>
          </p:cNvPr>
          <p:cNvSpPr>
            <a:spLocks noGrp="1"/>
          </p:cNvSpPr>
          <p:nvPr>
            <p:ph sz="half" idx="2"/>
          </p:nvPr>
        </p:nvSpPr>
        <p:spPr>
          <a:xfrm>
            <a:off x="5375276" y="2017713"/>
            <a:ext cx="5103813" cy="4114800"/>
          </a:xfrm>
        </p:spPr>
        <p:txBody>
          <a:bodyPr/>
          <a:lstStyle/>
          <a:p>
            <a:endParaRPr lang="ru-RU" altLang="ru-RU"/>
          </a:p>
        </p:txBody>
      </p:sp>
      <p:pic>
        <p:nvPicPr>
          <p:cNvPr id="45061" name="Picture 2">
            <a:extLst>
              <a:ext uri="{FF2B5EF4-FFF2-40B4-BE49-F238E27FC236}">
                <a16:creationId xmlns:a16="http://schemas.microsoft.com/office/drawing/2014/main" id="{C82D9882-A366-4E59-8AE8-8D1700D55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20" t="9819" r="51204" b="29259"/>
          <a:stretch>
            <a:fillRect/>
          </a:stretch>
        </p:blipFill>
        <p:spPr bwMode="auto">
          <a:xfrm>
            <a:off x="1187451" y="2888143"/>
            <a:ext cx="26479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a:extLst>
              <a:ext uri="{FF2B5EF4-FFF2-40B4-BE49-F238E27FC236}">
                <a16:creationId xmlns:a16="http://schemas.microsoft.com/office/drawing/2014/main" id="{FC85DFE4-EA7F-465D-B555-0B0F97B8A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50" t="8217" r="4816" b="2605"/>
          <a:stretch>
            <a:fillRect/>
          </a:stretch>
        </p:blipFill>
        <p:spPr bwMode="auto">
          <a:xfrm>
            <a:off x="4899170" y="1199627"/>
            <a:ext cx="6652469" cy="544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Номер слайда 6">
            <a:extLst>
              <a:ext uri="{FF2B5EF4-FFF2-40B4-BE49-F238E27FC236}">
                <a16:creationId xmlns:a16="http://schemas.microsoft.com/office/drawing/2014/main" id="{83D96EEF-C1C2-41B1-953D-BFA0249C0C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3B39334-3786-4B1E-819B-4DB488A45F09}" type="slidenum">
              <a:rPr lang="ru-RU" altLang="ru-RU">
                <a:solidFill>
                  <a:srgbClr val="898989"/>
                </a:solidFill>
              </a:rPr>
              <a:pPr/>
              <a:t>26</a:t>
            </a:fld>
            <a:endParaRPr lang="ru-RU" altLang="ru-RU">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a:extLst>
              <a:ext uri="{FF2B5EF4-FFF2-40B4-BE49-F238E27FC236}">
                <a16:creationId xmlns:a16="http://schemas.microsoft.com/office/drawing/2014/main" id="{CBA71FF3-2168-4AF9-BA6F-B75F827F15FA}"/>
              </a:ext>
            </a:extLst>
          </p:cNvPr>
          <p:cNvSpPr>
            <a:spLocks noGrp="1"/>
          </p:cNvSpPr>
          <p:nvPr>
            <p:ph type="title"/>
          </p:nvPr>
        </p:nvSpPr>
        <p:spPr>
          <a:xfrm>
            <a:off x="427840" y="136525"/>
            <a:ext cx="10925960" cy="1566440"/>
          </a:xfrm>
        </p:spPr>
        <p:txBody>
          <a:bodyPr rtlCol="0">
            <a:normAutofit fontScale="90000"/>
          </a:bodyPr>
          <a:lstStyle/>
          <a:p>
            <a:pPr>
              <a:defRPr/>
            </a:pPr>
            <a:r>
              <a:rPr lang="en-US" sz="1800" b="1" dirty="0"/>
              <a:t>the collocates</a:t>
            </a:r>
            <a:r>
              <a:rPr lang="en-US" sz="1800" b="1" i="1" dirty="0"/>
              <a:t> </a:t>
            </a:r>
            <a:r>
              <a:rPr lang="en-US" sz="1800" i="1" dirty="0"/>
              <a:t>of </a:t>
            </a:r>
            <a:r>
              <a:rPr lang="en-US" sz="1800" i="1" dirty="0">
                <a:solidFill>
                  <a:srgbClr val="002060"/>
                </a:solidFill>
              </a:rPr>
              <a:t>significant</a:t>
            </a:r>
            <a:br>
              <a:rPr lang="ru-RU" sz="1800" dirty="0"/>
            </a:br>
            <a:r>
              <a:rPr lang="en-US" sz="1800" dirty="0">
                <a:highlight>
                  <a:srgbClr val="FFFF00"/>
                </a:highlight>
              </a:rPr>
              <a:t>decrease, amounts, variance, correlations, disabilities, reductions, coefficients, correlation, percentage, decreases, amount, decline, proportion, increase </a:t>
            </a:r>
            <a:br>
              <a:rPr lang="ru-RU" sz="1800" dirty="0"/>
            </a:br>
            <a:r>
              <a:rPr lang="en-US" sz="1800" b="1" dirty="0"/>
              <a:t>the collocates</a:t>
            </a:r>
            <a:r>
              <a:rPr lang="en-US" sz="1800" i="1" dirty="0"/>
              <a:t> </a:t>
            </a:r>
            <a:r>
              <a:rPr lang="en-US" sz="1800" dirty="0"/>
              <a:t>of </a:t>
            </a:r>
            <a:r>
              <a:rPr lang="en-US" sz="1800" i="1" dirty="0">
                <a:solidFill>
                  <a:srgbClr val="002060"/>
                </a:solidFill>
              </a:rPr>
              <a:t>important</a:t>
            </a:r>
            <a:br>
              <a:rPr lang="ru-RU" sz="1800" i="1" dirty="0"/>
            </a:br>
            <a:r>
              <a:rPr lang="en-US" sz="1800" dirty="0">
                <a:highlight>
                  <a:srgbClr val="00FFFF"/>
                </a:highlight>
              </a:rPr>
              <a:t>ingredient, lessons, tools, motives, essay, key, right, ally, materials, partner, competencies, feedback, mechanisms, consideration, message, and deadlines</a:t>
            </a:r>
            <a:endParaRPr lang="ru-RU" sz="2800" dirty="0">
              <a:highlight>
                <a:srgbClr val="00FFFF"/>
              </a:highlight>
            </a:endParaRPr>
          </a:p>
        </p:txBody>
      </p:sp>
      <p:sp>
        <p:nvSpPr>
          <p:cNvPr id="46083" name="Содержимое 2">
            <a:extLst>
              <a:ext uri="{FF2B5EF4-FFF2-40B4-BE49-F238E27FC236}">
                <a16:creationId xmlns:a16="http://schemas.microsoft.com/office/drawing/2014/main" id="{F3471DD9-5E07-45EB-B053-44CE5CF4FE76}"/>
              </a:ext>
            </a:extLst>
          </p:cNvPr>
          <p:cNvSpPr>
            <a:spLocks noGrp="1"/>
          </p:cNvSpPr>
          <p:nvPr>
            <p:ph sz="half" idx="1"/>
          </p:nvPr>
        </p:nvSpPr>
        <p:spPr>
          <a:xfrm>
            <a:off x="1115736" y="2349501"/>
            <a:ext cx="2541864" cy="3783013"/>
          </a:xfrm>
        </p:spPr>
        <p:txBody>
          <a:bodyPr/>
          <a:lstStyle/>
          <a:p>
            <a:endParaRPr lang="ru-RU" altLang="ru-RU" dirty="0"/>
          </a:p>
        </p:txBody>
      </p:sp>
      <p:sp>
        <p:nvSpPr>
          <p:cNvPr id="46084" name="Содержимое 3">
            <a:extLst>
              <a:ext uri="{FF2B5EF4-FFF2-40B4-BE49-F238E27FC236}">
                <a16:creationId xmlns:a16="http://schemas.microsoft.com/office/drawing/2014/main" id="{92324D78-B058-4F5C-8303-9477F263813A}"/>
              </a:ext>
            </a:extLst>
          </p:cNvPr>
          <p:cNvSpPr>
            <a:spLocks noGrp="1"/>
          </p:cNvSpPr>
          <p:nvPr>
            <p:ph sz="half" idx="2"/>
          </p:nvPr>
        </p:nvSpPr>
        <p:spPr>
          <a:xfrm>
            <a:off x="5880100" y="2205039"/>
            <a:ext cx="4598988" cy="3927475"/>
          </a:xfrm>
        </p:spPr>
        <p:txBody>
          <a:bodyPr/>
          <a:lstStyle/>
          <a:p>
            <a:endParaRPr lang="ru-RU" altLang="ru-RU"/>
          </a:p>
        </p:txBody>
      </p:sp>
      <p:pic>
        <p:nvPicPr>
          <p:cNvPr id="46085" name="Picture 2">
            <a:extLst>
              <a:ext uri="{FF2B5EF4-FFF2-40B4-BE49-F238E27FC236}">
                <a16:creationId xmlns:a16="http://schemas.microsoft.com/office/drawing/2014/main" id="{0466D1A8-4927-4A21-A00E-145D8AA49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8" t="9419" r="52483" b="48228"/>
          <a:stretch>
            <a:fillRect/>
          </a:stretch>
        </p:blipFill>
        <p:spPr bwMode="auto">
          <a:xfrm>
            <a:off x="935301" y="2852257"/>
            <a:ext cx="2611437" cy="297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a:extLst>
              <a:ext uri="{FF2B5EF4-FFF2-40B4-BE49-F238E27FC236}">
                <a16:creationId xmlns:a16="http://schemas.microsoft.com/office/drawing/2014/main" id="{7475207D-8A17-45C0-84DE-B01B420EA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5" t="9218" r="4976" b="2605"/>
          <a:stretch>
            <a:fillRect/>
          </a:stretch>
        </p:blipFill>
        <p:spPr bwMode="auto">
          <a:xfrm>
            <a:off x="5274207" y="1786855"/>
            <a:ext cx="5982492" cy="499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Номер слайда 6">
            <a:extLst>
              <a:ext uri="{FF2B5EF4-FFF2-40B4-BE49-F238E27FC236}">
                <a16:creationId xmlns:a16="http://schemas.microsoft.com/office/drawing/2014/main" id="{2BD8D2C8-7EBC-41FE-85AC-CBDCEB2AC42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D54D2A-D369-4E84-BCC0-D350C6A476BD}" type="slidenum">
              <a:rPr lang="ru-RU" altLang="ru-RU">
                <a:solidFill>
                  <a:srgbClr val="898989"/>
                </a:solidFill>
              </a:rPr>
              <a:pPr/>
              <a:t>27</a:t>
            </a:fld>
            <a:endParaRPr lang="ru-RU" altLang="ru-RU">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a:extLst>
              <a:ext uri="{FF2B5EF4-FFF2-40B4-BE49-F238E27FC236}">
                <a16:creationId xmlns:a16="http://schemas.microsoft.com/office/drawing/2014/main" id="{B9A70FC7-23F1-44F5-9296-6A3E98DC5FC6}"/>
              </a:ext>
            </a:extLst>
          </p:cNvPr>
          <p:cNvSpPr>
            <a:spLocks noGrp="1"/>
          </p:cNvSpPr>
          <p:nvPr>
            <p:ph type="title"/>
          </p:nvPr>
        </p:nvSpPr>
        <p:spPr>
          <a:xfrm>
            <a:off x="671119" y="5035944"/>
            <a:ext cx="10682681" cy="840981"/>
          </a:xfrm>
        </p:spPr>
        <p:txBody>
          <a:bodyPr rtlCol="0">
            <a:normAutofit fontScale="90000"/>
          </a:bodyPr>
          <a:lstStyle/>
          <a:p>
            <a:pPr>
              <a:defRPr/>
            </a:pPr>
            <a:r>
              <a:rPr lang="ru-RU" b="0" dirty="0"/>
              <a:t>Сравнение сочетаемости фразовых глаголов с помощью функции </a:t>
            </a:r>
            <a:r>
              <a:rPr lang="en-US" b="0" dirty="0"/>
              <a:t>compare </a:t>
            </a:r>
            <a:r>
              <a:rPr lang="ru-RU" b="0" dirty="0"/>
              <a:t>    </a:t>
            </a:r>
            <a:r>
              <a:rPr lang="en-US" b="0" dirty="0"/>
              <a:t>a) </a:t>
            </a:r>
            <a:r>
              <a:rPr lang="en-US" b="0" i="1" dirty="0"/>
              <a:t>burn up </a:t>
            </a:r>
            <a:r>
              <a:rPr lang="en-US" b="0" dirty="0"/>
              <a:t>vs      b) </a:t>
            </a:r>
            <a:r>
              <a:rPr lang="en-US" b="0" i="1" dirty="0"/>
              <a:t>burn down</a:t>
            </a:r>
            <a:endParaRPr lang="ru-RU" b="0" i="1" dirty="0"/>
          </a:p>
        </p:txBody>
      </p:sp>
      <p:sp>
        <p:nvSpPr>
          <p:cNvPr id="54275" name="Текст 3">
            <a:extLst>
              <a:ext uri="{FF2B5EF4-FFF2-40B4-BE49-F238E27FC236}">
                <a16:creationId xmlns:a16="http://schemas.microsoft.com/office/drawing/2014/main" id="{1ABC2E35-4F4D-40D1-8E6D-0A1D2DB734ED}"/>
              </a:ext>
            </a:extLst>
          </p:cNvPr>
          <p:cNvSpPr>
            <a:spLocks noGrp="1"/>
          </p:cNvSpPr>
          <p:nvPr>
            <p:ph type="body" sz="half" idx="2"/>
          </p:nvPr>
        </p:nvSpPr>
        <p:spPr>
          <a:xfrm>
            <a:off x="1703388" y="5949950"/>
            <a:ext cx="8856662" cy="719138"/>
          </a:xfrm>
        </p:spPr>
        <p:txBody>
          <a:bodyPr/>
          <a:lstStyle/>
          <a:p>
            <a:pPr marL="342900" indent="-342900">
              <a:buFont typeface="Wingdings" panose="05000000000000000000" pitchFamily="2" charset="2"/>
              <a:buAutoNum type="alphaLcParenR"/>
            </a:pPr>
            <a:r>
              <a:rPr lang="ru-RU" altLang="ru-RU" sz="1800"/>
              <a:t>Чаще употребляется в переносном значении: </a:t>
            </a:r>
            <a:r>
              <a:rPr lang="en-US" altLang="ru-RU" sz="1800">
                <a:solidFill>
                  <a:srgbClr val="7030A0"/>
                </a:solidFill>
              </a:rPr>
              <a:t>atmosphere, energy,  fuel, time</a:t>
            </a:r>
            <a:endParaRPr lang="ru-RU" altLang="ru-RU" sz="1800">
              <a:solidFill>
                <a:srgbClr val="7030A0"/>
              </a:solidFill>
            </a:endParaRPr>
          </a:p>
          <a:p>
            <a:pPr marL="342900" indent="-342900">
              <a:buFont typeface="Wingdings" panose="05000000000000000000" pitchFamily="2" charset="2"/>
              <a:buAutoNum type="alphaLcParenR"/>
            </a:pPr>
            <a:r>
              <a:rPr lang="ru-RU" altLang="ru-RU" sz="1800"/>
              <a:t>Чаще употребляется в прямом значении:</a:t>
            </a:r>
            <a:r>
              <a:rPr lang="en-US" altLang="ru-RU" sz="1800"/>
              <a:t> </a:t>
            </a:r>
            <a:r>
              <a:rPr lang="en-US" altLang="ru-RU" sz="1800">
                <a:solidFill>
                  <a:srgbClr val="7030A0"/>
                </a:solidFill>
              </a:rPr>
              <a:t>houses, buildings, barn, school</a:t>
            </a:r>
            <a:endParaRPr lang="ru-RU" altLang="ru-RU" sz="1800">
              <a:solidFill>
                <a:srgbClr val="7030A0"/>
              </a:solidFill>
            </a:endParaRPr>
          </a:p>
          <a:p>
            <a:pPr marL="342900" indent="-342900">
              <a:buFont typeface="Wingdings" panose="05000000000000000000" pitchFamily="2" charset="2"/>
              <a:buAutoNum type="alphaLcParenR"/>
            </a:pPr>
            <a:endParaRPr lang="ru-RU" altLang="ru-RU"/>
          </a:p>
        </p:txBody>
      </p:sp>
      <p:pic>
        <p:nvPicPr>
          <p:cNvPr id="54276" name="Picture 2">
            <a:extLst>
              <a:ext uri="{FF2B5EF4-FFF2-40B4-BE49-F238E27FC236}">
                <a16:creationId xmlns:a16="http://schemas.microsoft.com/office/drawing/2014/main" id="{D2DE2921-420D-46CB-B0CF-3E2299835043}"/>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804" t="7979" b="17088"/>
          <a:stretch/>
        </p:blipFill>
        <p:spPr>
          <a:xfrm>
            <a:off x="2130805" y="188912"/>
            <a:ext cx="7851396" cy="4847032"/>
          </a:xfrm>
        </p:spPr>
      </p:pic>
      <p:sp>
        <p:nvSpPr>
          <p:cNvPr id="82949" name="Номер слайда 4">
            <a:extLst>
              <a:ext uri="{FF2B5EF4-FFF2-40B4-BE49-F238E27FC236}">
                <a16:creationId xmlns:a16="http://schemas.microsoft.com/office/drawing/2014/main" id="{6DF74182-6F01-40A7-B13E-2E132338A7C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79BFE37-5479-4F31-A287-264184FA8773}" type="slidenum">
              <a:rPr lang="ru-RU" altLang="ru-RU">
                <a:solidFill>
                  <a:srgbClr val="898989"/>
                </a:solidFill>
              </a:rPr>
              <a:pPr/>
              <a:t>28</a:t>
            </a:fld>
            <a:endParaRPr lang="ru-RU" altLang="ru-RU">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4">
            <a:extLst>
              <a:ext uri="{FF2B5EF4-FFF2-40B4-BE49-F238E27FC236}">
                <a16:creationId xmlns:a16="http://schemas.microsoft.com/office/drawing/2014/main" id="{E951C49F-EC01-4634-B83B-60FCC8227CB3}"/>
              </a:ext>
            </a:extLst>
          </p:cNvPr>
          <p:cNvSpPr>
            <a:spLocks noGrp="1"/>
          </p:cNvSpPr>
          <p:nvPr>
            <p:ph type="title"/>
          </p:nvPr>
        </p:nvSpPr>
        <p:spPr>
          <a:xfrm>
            <a:off x="1919289" y="214313"/>
            <a:ext cx="8548687" cy="1630362"/>
          </a:xfrm>
        </p:spPr>
        <p:txBody>
          <a:bodyPr/>
          <a:lstStyle/>
          <a:p>
            <a:r>
              <a:rPr lang="en-US" altLang="ru-RU" sz="1800"/>
              <a:t>All of the "slots" in your multi-word search string occur </a:t>
            </a:r>
            <a:r>
              <a:rPr lang="en-US" altLang="ru-RU" sz="1800" b="1"/>
              <a:t>more than 40,000,000 </a:t>
            </a:r>
            <a:r>
              <a:rPr lang="en-US" altLang="ru-RU" sz="1800"/>
              <a:t>times in the corpus (e.g. [n*] [be], or [j*] [nn*]). </a:t>
            </a:r>
            <a:r>
              <a:rPr lang="ru-RU" altLang="ru-RU" sz="1800"/>
              <a:t>Please re-do the query so that at least one of the slots has a frequency </a:t>
            </a:r>
            <a:r>
              <a:rPr lang="ru-RU" altLang="ru-RU" sz="1800" b="1"/>
              <a:t>lower than 40,000,000</a:t>
            </a:r>
            <a:r>
              <a:rPr lang="ru-RU" altLang="ru-RU" sz="1800"/>
              <a:t>. </a:t>
            </a:r>
            <a:br>
              <a:rPr lang="ru-RU" altLang="ru-RU"/>
            </a:br>
            <a:endParaRPr lang="ru-RU" altLang="ru-RU"/>
          </a:p>
        </p:txBody>
      </p:sp>
      <p:sp>
        <p:nvSpPr>
          <p:cNvPr id="52227" name="Содержимое 5">
            <a:extLst>
              <a:ext uri="{FF2B5EF4-FFF2-40B4-BE49-F238E27FC236}">
                <a16:creationId xmlns:a16="http://schemas.microsoft.com/office/drawing/2014/main" id="{9C3B1DDF-8326-4EF9-B9D3-1C034AA0A43B}"/>
              </a:ext>
            </a:extLst>
          </p:cNvPr>
          <p:cNvSpPr>
            <a:spLocks noGrp="1"/>
          </p:cNvSpPr>
          <p:nvPr>
            <p:ph sz="half" idx="1"/>
          </p:nvPr>
        </p:nvSpPr>
        <p:spPr>
          <a:xfrm>
            <a:off x="897623" y="2017713"/>
            <a:ext cx="2910980" cy="4114800"/>
          </a:xfrm>
        </p:spPr>
        <p:txBody>
          <a:bodyPr/>
          <a:lstStyle/>
          <a:p>
            <a:endParaRPr lang="ru-RU" altLang="ru-RU" dirty="0"/>
          </a:p>
        </p:txBody>
      </p:sp>
      <p:sp>
        <p:nvSpPr>
          <p:cNvPr id="52228" name="Содержимое 6">
            <a:extLst>
              <a:ext uri="{FF2B5EF4-FFF2-40B4-BE49-F238E27FC236}">
                <a16:creationId xmlns:a16="http://schemas.microsoft.com/office/drawing/2014/main" id="{3FEDD857-B4AE-4184-AC56-8CE85783B83D}"/>
              </a:ext>
            </a:extLst>
          </p:cNvPr>
          <p:cNvSpPr>
            <a:spLocks noGrp="1"/>
          </p:cNvSpPr>
          <p:nvPr>
            <p:ph sz="half" idx="2"/>
          </p:nvPr>
        </p:nvSpPr>
        <p:spPr>
          <a:xfrm>
            <a:off x="5808664" y="2017713"/>
            <a:ext cx="4670425" cy="4114800"/>
          </a:xfrm>
        </p:spPr>
        <p:txBody>
          <a:bodyPr/>
          <a:lstStyle/>
          <a:p>
            <a:endParaRPr lang="ru-RU" altLang="ru-RU"/>
          </a:p>
        </p:txBody>
      </p:sp>
      <p:sp>
        <p:nvSpPr>
          <p:cNvPr id="80901" name="Номер слайда 3">
            <a:extLst>
              <a:ext uri="{FF2B5EF4-FFF2-40B4-BE49-F238E27FC236}">
                <a16:creationId xmlns:a16="http://schemas.microsoft.com/office/drawing/2014/main" id="{C35342CF-7867-43DF-8AD5-BB8135B513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B3EB84D-0478-4324-BA27-B4515270719A}" type="slidenum">
              <a:rPr lang="ru-RU" altLang="ru-RU">
                <a:solidFill>
                  <a:srgbClr val="898989"/>
                </a:solidFill>
              </a:rPr>
              <a:pPr/>
              <a:t>29</a:t>
            </a:fld>
            <a:endParaRPr lang="ru-RU" altLang="ru-RU">
              <a:solidFill>
                <a:srgbClr val="898989"/>
              </a:solidFill>
            </a:endParaRPr>
          </a:p>
        </p:txBody>
      </p:sp>
      <p:pic>
        <p:nvPicPr>
          <p:cNvPr id="52230" name="Picture 2">
            <a:extLst>
              <a:ext uri="{FF2B5EF4-FFF2-40B4-BE49-F238E27FC236}">
                <a16:creationId xmlns:a16="http://schemas.microsoft.com/office/drawing/2014/main" id="{5E57E058-C701-47F4-B55D-EE83F48D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4" t="10420" r="53290" b="65732"/>
          <a:stretch>
            <a:fillRect/>
          </a:stretch>
        </p:blipFill>
        <p:spPr bwMode="auto">
          <a:xfrm>
            <a:off x="696556" y="2133601"/>
            <a:ext cx="3313113" cy="215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
            <a:extLst>
              <a:ext uri="{FF2B5EF4-FFF2-40B4-BE49-F238E27FC236}">
                <a16:creationId xmlns:a16="http://schemas.microsoft.com/office/drawing/2014/main" id="{C3D6344E-1F2D-40CF-AC79-36BC2AB61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17" r="2408" b="13026"/>
          <a:stretch>
            <a:fillRect/>
          </a:stretch>
        </p:blipFill>
        <p:spPr bwMode="auto">
          <a:xfrm>
            <a:off x="5562600" y="2192125"/>
            <a:ext cx="5791200" cy="452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A89EB3AE-900B-4D57-A52C-156A922B023C}"/>
              </a:ext>
            </a:extLst>
          </p:cNvPr>
          <p:cNvSpPr/>
          <p:nvPr/>
        </p:nvSpPr>
        <p:spPr>
          <a:xfrm>
            <a:off x="1703388" y="4437063"/>
            <a:ext cx="3168650"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Запрос: наречие, оканчивающееся на </a:t>
            </a:r>
            <a:r>
              <a:rPr lang="en-US" sz="2000" dirty="0"/>
              <a:t>*</a:t>
            </a:r>
            <a:r>
              <a:rPr lang="en-US" sz="2000" dirty="0" err="1"/>
              <a:t>ly</a:t>
            </a:r>
            <a:r>
              <a:rPr lang="ru-RU" sz="2000" dirty="0"/>
              <a:t> в начале предложения</a:t>
            </a:r>
            <a:r>
              <a:rPr lang="en-US" sz="2000" dirty="0"/>
              <a:t>, </a:t>
            </a:r>
            <a:r>
              <a:rPr lang="ru-RU" sz="2000" dirty="0"/>
              <a:t>отделенное от остальной части запятой</a:t>
            </a:r>
          </a:p>
        </p:txBody>
      </p:sp>
      <p:sp>
        <p:nvSpPr>
          <p:cNvPr id="12" name="Прямоугольник 11">
            <a:extLst>
              <a:ext uri="{FF2B5EF4-FFF2-40B4-BE49-F238E27FC236}">
                <a16:creationId xmlns:a16="http://schemas.microsoft.com/office/drawing/2014/main" id="{4D572EE8-132D-4986-9CB3-475F60052744}"/>
              </a:ext>
            </a:extLst>
          </p:cNvPr>
          <p:cNvSpPr/>
          <p:nvPr/>
        </p:nvSpPr>
        <p:spPr>
          <a:xfrm>
            <a:off x="3216276" y="1196976"/>
            <a:ext cx="5903913" cy="93662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400" dirty="0"/>
              <a:t>Запрос с учетом пунктуации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Заголовок 1">
            <a:extLst>
              <a:ext uri="{FF2B5EF4-FFF2-40B4-BE49-F238E27FC236}">
                <a16:creationId xmlns:a16="http://schemas.microsoft.com/office/drawing/2014/main" id="{F78000B8-1AC6-4817-A569-3867E59E97D5}"/>
              </a:ext>
            </a:extLst>
          </p:cNvPr>
          <p:cNvSpPr>
            <a:spLocks noGrp="1" noChangeArrowheads="1"/>
          </p:cNvSpPr>
          <p:nvPr>
            <p:ph type="title"/>
          </p:nvPr>
        </p:nvSpPr>
        <p:spPr>
          <a:xfrm>
            <a:off x="643467" y="321734"/>
            <a:ext cx="10905066" cy="1135737"/>
          </a:xfrm>
        </p:spPr>
        <p:txBody>
          <a:bodyPr>
            <a:normAutofit/>
          </a:bodyPr>
          <a:lstStyle/>
          <a:p>
            <a:r>
              <a:rPr lang="ru-RU" altLang="ru-RU" sz="3600"/>
              <a:t>Назначение языкового корпуса </a:t>
            </a:r>
          </a:p>
        </p:txBody>
      </p:sp>
      <p:sp>
        <p:nvSpPr>
          <p:cNvPr id="3" name="Объект 2">
            <a:extLst>
              <a:ext uri="{FF2B5EF4-FFF2-40B4-BE49-F238E27FC236}">
                <a16:creationId xmlns:a16="http://schemas.microsoft.com/office/drawing/2014/main" id="{6AC9198F-1427-4EB2-99BC-A1239E8699C7}"/>
              </a:ext>
            </a:extLst>
          </p:cNvPr>
          <p:cNvSpPr>
            <a:spLocks noGrp="1"/>
          </p:cNvSpPr>
          <p:nvPr>
            <p:ph idx="1"/>
          </p:nvPr>
        </p:nvSpPr>
        <p:spPr>
          <a:xfrm>
            <a:off x="643467" y="1782981"/>
            <a:ext cx="10905066" cy="4393982"/>
          </a:xfrm>
        </p:spPr>
        <p:txBody>
          <a:bodyPr>
            <a:normAutofit/>
          </a:bodyPr>
          <a:lstStyle/>
          <a:p>
            <a:pPr marL="0" indent="444500">
              <a:buNone/>
              <a:defRPr/>
            </a:pPr>
            <a:r>
              <a:rPr lang="ru-RU" altLang="ru-RU" sz="2000"/>
              <a:t>показать функционирование лингвистических единиц в их естественной контекстной среде.</a:t>
            </a:r>
          </a:p>
          <a:p>
            <a:pPr marL="0" indent="444500">
              <a:buNone/>
              <a:defRPr/>
            </a:pPr>
            <a:r>
              <a:rPr lang="ru-RU" altLang="ru-RU" sz="2000" u="sng"/>
              <a:t>На основе корпуса можно получить данные</a:t>
            </a:r>
            <a:r>
              <a:rPr lang="ru-RU" altLang="ru-RU" sz="2000"/>
              <a:t>:</a:t>
            </a:r>
          </a:p>
          <a:p>
            <a:pPr marL="0" indent="444500">
              <a:buFont typeface="Wingdings" panose="05000000000000000000" pitchFamily="2" charset="2"/>
              <a:buChar char="ü"/>
              <a:defRPr/>
            </a:pPr>
            <a:r>
              <a:rPr lang="ru-RU" altLang="ru-RU" sz="2000"/>
              <a:t>о частоте словоформ, лексем, грамматических категорий; </a:t>
            </a:r>
          </a:p>
          <a:p>
            <a:pPr marL="0" indent="444500">
              <a:buFont typeface="Wingdings" panose="05000000000000000000" pitchFamily="2" charset="2"/>
              <a:buChar char="ü"/>
              <a:defRPr/>
            </a:pPr>
            <a:r>
              <a:rPr lang="ru-RU" altLang="ru-RU" sz="2000"/>
              <a:t>об изменениях частот;</a:t>
            </a:r>
          </a:p>
          <a:p>
            <a:pPr marL="0" indent="444500">
              <a:buFont typeface="Wingdings" panose="05000000000000000000" pitchFamily="2" charset="2"/>
              <a:buChar char="ü"/>
              <a:defRPr/>
            </a:pPr>
            <a:r>
              <a:rPr lang="ru-RU" altLang="ru-RU" sz="2000"/>
              <a:t>об изменениях контекстов в различные периоды времени;</a:t>
            </a:r>
          </a:p>
          <a:p>
            <a:pPr marL="0" indent="444500">
              <a:buFont typeface="Wingdings" panose="05000000000000000000" pitchFamily="2" charset="2"/>
              <a:buChar char="ü"/>
              <a:defRPr/>
            </a:pPr>
            <a:r>
              <a:rPr lang="ru-RU" altLang="ru-RU" sz="2000"/>
              <a:t>о поведении языковых единиц разных авторов;</a:t>
            </a:r>
          </a:p>
          <a:p>
            <a:pPr marL="0" indent="444500">
              <a:buFont typeface="Wingdings" panose="05000000000000000000" pitchFamily="2" charset="2"/>
              <a:buChar char="ü"/>
              <a:defRPr/>
            </a:pPr>
            <a:r>
              <a:rPr lang="ru-RU" altLang="ru-RU" sz="2000"/>
              <a:t>о совместной встречаемости лексических единиц;</a:t>
            </a:r>
          </a:p>
          <a:p>
            <a:pPr marL="0" indent="444500">
              <a:buFont typeface="Wingdings" panose="05000000000000000000" pitchFamily="2" charset="2"/>
              <a:buChar char="ü"/>
              <a:defRPr/>
            </a:pPr>
            <a:r>
              <a:rPr lang="ru-RU" altLang="ru-RU" sz="2000"/>
              <a:t>об особенностях их сочетаемости, управления</a:t>
            </a:r>
          </a:p>
          <a:p>
            <a:pPr marL="0" indent="0">
              <a:buNone/>
              <a:defRPr/>
            </a:pPr>
            <a:r>
              <a:rPr lang="ru-RU" altLang="ru-RU" sz="2000"/>
              <a:t>и т.д.</a:t>
            </a:r>
          </a:p>
          <a:p>
            <a:pPr>
              <a:defRPr/>
            </a:pPr>
            <a:endParaRPr lang="ru-RU" sz="2000"/>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ectangle 8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6" name="Номер слайда 3">
            <a:extLst>
              <a:ext uri="{FF2B5EF4-FFF2-40B4-BE49-F238E27FC236}">
                <a16:creationId xmlns:a16="http://schemas.microsoft.com/office/drawing/2014/main" id="{08D40315-8E56-4428-B4CC-03DE48BDE79A}"/>
              </a:ext>
            </a:extLst>
          </p:cNvPr>
          <p:cNvSpPr>
            <a:spLocks noGrp="1" noChangeArrowheads="1"/>
          </p:cNvSpPr>
          <p:nvPr>
            <p:ph type="sldNum" sz="quarter" idx="12"/>
          </p:nvPr>
        </p:nvSpPr>
        <p:spPr>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90000"/>
              </a:lnSpc>
              <a:spcBef>
                <a:spcPct val="0"/>
              </a:spcBef>
              <a:spcAft>
                <a:spcPts val="600"/>
              </a:spcAft>
              <a:buClrTx/>
              <a:buSzTx/>
              <a:buFontTx/>
              <a:buNone/>
            </a:pPr>
            <a:fld id="{7C548412-C6AA-4277-885B-EBDCCC12AF4C}" type="slidenum">
              <a:rPr lang="ru-RU" altLang="ru-RU" sz="1800"/>
              <a:pPr>
                <a:lnSpc>
                  <a:spcPct val="90000"/>
                </a:lnSpc>
                <a:spcBef>
                  <a:spcPct val="0"/>
                </a:spcBef>
                <a:spcAft>
                  <a:spcPts val="600"/>
                </a:spcAft>
                <a:buClrTx/>
                <a:buSzTx/>
                <a:buFontTx/>
                <a:buNone/>
              </a:pPr>
              <a:t>3</a:t>
            </a:fld>
            <a:endParaRPr lang="ru-RU" altLang="ru-RU"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a:extLst>
              <a:ext uri="{FF2B5EF4-FFF2-40B4-BE49-F238E27FC236}">
                <a16:creationId xmlns:a16="http://schemas.microsoft.com/office/drawing/2014/main" id="{3E14AE8A-EDFB-4E88-81ED-788D59EA8BB6}"/>
              </a:ext>
            </a:extLst>
          </p:cNvPr>
          <p:cNvSpPr>
            <a:spLocks noGrp="1"/>
          </p:cNvSpPr>
          <p:nvPr>
            <p:ph type="title"/>
          </p:nvPr>
        </p:nvSpPr>
        <p:spPr>
          <a:xfrm>
            <a:off x="763398" y="214314"/>
            <a:ext cx="10721129" cy="1558925"/>
          </a:xfrm>
        </p:spPr>
        <p:txBody>
          <a:bodyPr rtlCol="0">
            <a:normAutofit/>
          </a:bodyPr>
          <a:lstStyle/>
          <a:p>
            <a:pPr>
              <a:defRPr/>
            </a:pPr>
            <a:r>
              <a:rPr lang="ru-RU" sz="2800" dirty="0">
                <a:latin typeface="Tahoma" panose="020B0604030504040204" pitchFamily="34" charset="0"/>
                <a:ea typeface="Tahoma" panose="020B0604030504040204" pitchFamily="34" charset="0"/>
                <a:cs typeface="Tahoma" panose="020B0604030504040204" pitchFamily="34" charset="0"/>
              </a:rPr>
              <a:t>Выявление устойчивых словосочетаний с помощью строк конкорданса (</a:t>
            </a:r>
            <a:r>
              <a:rPr lang="en-US" sz="2800" dirty="0">
                <a:latin typeface="Tahoma" panose="020B0604030504040204" pitchFamily="34" charset="0"/>
                <a:ea typeface="Tahoma" panose="020B0604030504040204" pitchFamily="34" charset="0"/>
                <a:cs typeface="Tahoma" panose="020B0604030504040204" pitchFamily="34" charset="0"/>
              </a:rPr>
              <a:t>KWIC</a:t>
            </a:r>
            <a:r>
              <a:rPr lang="ru-RU" sz="2800" dirty="0">
                <a:latin typeface="Tahoma" panose="020B0604030504040204" pitchFamily="34" charset="0"/>
                <a:ea typeface="Tahoma" panose="020B0604030504040204" pitchFamily="34" charset="0"/>
                <a:cs typeface="Tahoma" panose="020B0604030504040204" pitchFamily="34" charset="0"/>
              </a:rPr>
              <a:t>)</a:t>
            </a:r>
            <a:r>
              <a:rPr lang="en-US" sz="2800" dirty="0">
                <a:latin typeface="Tahoma" panose="020B0604030504040204" pitchFamily="34" charset="0"/>
                <a:ea typeface="Tahoma" panose="020B0604030504040204" pitchFamily="34" charset="0"/>
                <a:cs typeface="Tahoma" panose="020B0604030504040204" pitchFamily="34" charset="0"/>
              </a:rPr>
              <a:t> </a:t>
            </a:r>
            <a:r>
              <a:rPr lang="ru-RU" sz="2800" dirty="0">
                <a:latin typeface="Tahoma" panose="020B0604030504040204" pitchFamily="34" charset="0"/>
                <a:ea typeface="Tahoma" panose="020B0604030504040204" pitchFamily="34" charset="0"/>
                <a:cs typeface="Tahoma" panose="020B0604030504040204" pitchFamily="34" charset="0"/>
              </a:rPr>
              <a:t>на примере наречия </a:t>
            </a:r>
            <a:r>
              <a:rPr lang="en-US" sz="2800" i="1" dirty="0">
                <a:latin typeface="Tahoma" panose="020B0604030504040204" pitchFamily="34" charset="0"/>
                <a:ea typeface="Tahoma" panose="020B0604030504040204" pitchFamily="34" charset="0"/>
                <a:cs typeface="Tahoma" panose="020B0604030504040204" pitchFamily="34" charset="0"/>
              </a:rPr>
              <a:t>diametrically</a:t>
            </a:r>
            <a:r>
              <a:rPr lang="ru-RU"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opposed to the</a:t>
            </a:r>
            <a:endParaRPr lang="ru-RU"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131" name="Содержимое 2">
            <a:extLst>
              <a:ext uri="{FF2B5EF4-FFF2-40B4-BE49-F238E27FC236}">
                <a16:creationId xmlns:a16="http://schemas.microsoft.com/office/drawing/2014/main" id="{CFFDC840-3E4B-4B15-ACCE-8250D0A8D881}"/>
              </a:ext>
            </a:extLst>
          </p:cNvPr>
          <p:cNvSpPr>
            <a:spLocks noGrp="1"/>
          </p:cNvSpPr>
          <p:nvPr>
            <p:ph sz="half" idx="1"/>
          </p:nvPr>
        </p:nvSpPr>
        <p:spPr>
          <a:xfrm>
            <a:off x="1543574" y="2017713"/>
            <a:ext cx="3506599" cy="4114800"/>
          </a:xfrm>
        </p:spPr>
        <p:txBody>
          <a:bodyPr/>
          <a:lstStyle/>
          <a:p>
            <a:endParaRPr lang="ru-RU" altLang="ru-RU" dirty="0"/>
          </a:p>
        </p:txBody>
      </p:sp>
      <p:sp>
        <p:nvSpPr>
          <p:cNvPr id="48132" name="Содержимое 3">
            <a:extLst>
              <a:ext uri="{FF2B5EF4-FFF2-40B4-BE49-F238E27FC236}">
                <a16:creationId xmlns:a16="http://schemas.microsoft.com/office/drawing/2014/main" id="{92294C9A-EF08-4A0E-9968-CEA1EC03A9B1}"/>
              </a:ext>
            </a:extLst>
          </p:cNvPr>
          <p:cNvSpPr>
            <a:spLocks noGrp="1"/>
          </p:cNvSpPr>
          <p:nvPr>
            <p:ph sz="half" idx="2"/>
          </p:nvPr>
        </p:nvSpPr>
        <p:spPr>
          <a:xfrm>
            <a:off x="5303838" y="2017713"/>
            <a:ext cx="5175250" cy="4114800"/>
          </a:xfrm>
        </p:spPr>
        <p:txBody>
          <a:bodyPr/>
          <a:lstStyle/>
          <a:p>
            <a:endParaRPr lang="ru-RU" altLang="ru-RU"/>
          </a:p>
        </p:txBody>
      </p:sp>
      <p:pic>
        <p:nvPicPr>
          <p:cNvPr id="48133" name="Picture 2">
            <a:extLst>
              <a:ext uri="{FF2B5EF4-FFF2-40B4-BE49-F238E27FC236}">
                <a16:creationId xmlns:a16="http://schemas.microsoft.com/office/drawing/2014/main" id="{495F729E-4BC7-448B-BD12-312521E74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27" t="8286" r="50964" b="43143"/>
          <a:stretch>
            <a:fillRect/>
          </a:stretch>
        </p:blipFill>
        <p:spPr bwMode="auto">
          <a:xfrm>
            <a:off x="1712912" y="2650921"/>
            <a:ext cx="2511427" cy="322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a:extLst>
              <a:ext uri="{FF2B5EF4-FFF2-40B4-BE49-F238E27FC236}">
                <a16:creationId xmlns:a16="http://schemas.microsoft.com/office/drawing/2014/main" id="{0DB13579-1BCC-4E41-BAB6-8DFA0B03E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95" t="8571" r="18156" b="6000"/>
          <a:stretch>
            <a:fillRect/>
          </a:stretch>
        </p:blipFill>
        <p:spPr bwMode="auto">
          <a:xfrm>
            <a:off x="5402510" y="1602298"/>
            <a:ext cx="5394120" cy="494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Номер слайда 6">
            <a:extLst>
              <a:ext uri="{FF2B5EF4-FFF2-40B4-BE49-F238E27FC236}">
                <a16:creationId xmlns:a16="http://schemas.microsoft.com/office/drawing/2014/main" id="{8444D21F-4BED-4B95-AB48-B1B86C37BE2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9A86BC-7517-44CF-A06F-7E1C634ED8DE}" type="slidenum">
              <a:rPr lang="ru-RU" altLang="ru-RU">
                <a:solidFill>
                  <a:srgbClr val="898989"/>
                </a:solidFill>
              </a:rPr>
              <a:pPr/>
              <a:t>30</a:t>
            </a:fld>
            <a:endParaRPr lang="ru-RU" altLang="ru-RU">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 Box 7">
            <a:extLst>
              <a:ext uri="{FF2B5EF4-FFF2-40B4-BE49-F238E27FC236}">
                <a16:creationId xmlns:a16="http://schemas.microsoft.com/office/drawing/2014/main" id="{911B5AE7-3AF1-43DC-813C-4D76078D480F}"/>
              </a:ext>
            </a:extLst>
          </p:cNvPr>
          <p:cNvSpPr txBox="1">
            <a:spLocks noChangeArrowheads="1"/>
          </p:cNvSpPr>
          <p:nvPr/>
        </p:nvSpPr>
        <p:spPr bwMode="auto">
          <a:xfrm>
            <a:off x="2352676" y="220663"/>
            <a:ext cx="71993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ru-RU" sz="3400" b="1" i="1">
                <a:solidFill>
                  <a:srgbClr val="002060"/>
                </a:solidFill>
                <a:cs typeface="Tahoma" panose="020B0604030504040204" pitchFamily="34" charset="0"/>
              </a:rPr>
              <a:t>access</a:t>
            </a:r>
            <a:r>
              <a:rPr lang="en-GB" altLang="ru-RU" sz="3400" b="1">
                <a:solidFill>
                  <a:srgbClr val="002060"/>
                </a:solidFill>
                <a:cs typeface="Tahoma" panose="020B0604030504040204" pitchFamily="34" charset="0"/>
              </a:rPr>
              <a:t> ± </a:t>
            </a:r>
            <a:r>
              <a:rPr lang="en-GB" altLang="ru-RU" sz="3400" b="1" i="1">
                <a:solidFill>
                  <a:srgbClr val="002060"/>
                </a:solidFill>
                <a:cs typeface="Tahoma" panose="020B0604030504040204" pitchFamily="34" charset="0"/>
              </a:rPr>
              <a:t>to</a:t>
            </a:r>
            <a:r>
              <a:rPr lang="en-GB" altLang="ru-RU" sz="3400" b="1">
                <a:solidFill>
                  <a:srgbClr val="002060"/>
                </a:solidFill>
                <a:cs typeface="Tahoma" panose="020B0604030504040204" pitchFamily="34" charset="0"/>
              </a:rPr>
              <a:t>?</a:t>
            </a:r>
          </a:p>
        </p:txBody>
      </p:sp>
      <p:pic>
        <p:nvPicPr>
          <p:cNvPr id="53251" name="Picture 4">
            <a:extLst>
              <a:ext uri="{FF2B5EF4-FFF2-40B4-BE49-F238E27FC236}">
                <a16:creationId xmlns:a16="http://schemas.microsoft.com/office/drawing/2014/main" id="{AA1FB19A-C3A8-4D9C-A97A-84235963F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019176"/>
            <a:ext cx="760095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Номер слайда 3">
            <a:extLst>
              <a:ext uri="{FF2B5EF4-FFF2-40B4-BE49-F238E27FC236}">
                <a16:creationId xmlns:a16="http://schemas.microsoft.com/office/drawing/2014/main" id="{34EFAF0B-2616-46EB-84A2-E1D5F0C9287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62BC52E-A3D6-4616-9237-996234D0246E}" type="slidenum">
              <a:rPr lang="ru-RU" altLang="ru-RU">
                <a:solidFill>
                  <a:srgbClr val="898989"/>
                </a:solidFill>
              </a:rPr>
              <a:pPr/>
              <a:t>31</a:t>
            </a:fld>
            <a:endParaRPr lang="ru-RU" altLang="ru-RU">
              <a:solidFill>
                <a:srgbClr val="898989"/>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6">
            <a:extLst>
              <a:ext uri="{FF2B5EF4-FFF2-40B4-BE49-F238E27FC236}">
                <a16:creationId xmlns:a16="http://schemas.microsoft.com/office/drawing/2014/main" id="{70FCDF83-3D18-4FBB-8DAF-3A60CC0E6F42}"/>
              </a:ext>
            </a:extLst>
          </p:cNvPr>
          <p:cNvSpPr>
            <a:spLocks noGrp="1"/>
          </p:cNvSpPr>
          <p:nvPr>
            <p:ph type="title"/>
          </p:nvPr>
        </p:nvSpPr>
        <p:spPr/>
        <p:txBody>
          <a:bodyPr/>
          <a:lstStyle/>
          <a:p>
            <a:r>
              <a:rPr lang="ru-RU" altLang="ru-RU" sz="3600"/>
              <a:t>Примеры переводческих решений принятых с помощью СОСА</a:t>
            </a:r>
          </a:p>
        </p:txBody>
      </p:sp>
      <p:sp>
        <p:nvSpPr>
          <p:cNvPr id="22531" name="Содержимое 7">
            <a:extLst>
              <a:ext uri="{FF2B5EF4-FFF2-40B4-BE49-F238E27FC236}">
                <a16:creationId xmlns:a16="http://schemas.microsoft.com/office/drawing/2014/main" id="{D3C63420-8AD1-473E-8924-BC27464442F2}"/>
              </a:ext>
            </a:extLst>
          </p:cNvPr>
          <p:cNvSpPr>
            <a:spLocks noGrp="1"/>
          </p:cNvSpPr>
          <p:nvPr>
            <p:ph idx="1"/>
          </p:nvPr>
        </p:nvSpPr>
        <p:spPr/>
        <p:txBody>
          <a:bodyPr/>
          <a:lstStyle/>
          <a:p>
            <a:r>
              <a:rPr lang="en-US" altLang="ru-RU" sz="2400" i="1" dirty="0">
                <a:solidFill>
                  <a:srgbClr val="FF0000"/>
                </a:solidFill>
              </a:rPr>
              <a:t>room </a:t>
            </a:r>
            <a:r>
              <a:rPr lang="en-US" altLang="ru-RU" sz="2400" i="1" dirty="0"/>
              <a:t>temperature</a:t>
            </a:r>
            <a:r>
              <a:rPr lang="en-US" altLang="ru-RU" sz="2400" dirty="0"/>
              <a:t> vs </a:t>
            </a:r>
            <a:r>
              <a:rPr lang="en-US" altLang="ru-RU" sz="2400" i="1" dirty="0"/>
              <a:t>ambient temperature</a:t>
            </a:r>
            <a:r>
              <a:rPr lang="ru-RU" altLang="ru-RU" sz="2400" i="1" dirty="0"/>
              <a:t> </a:t>
            </a:r>
            <a:r>
              <a:rPr lang="ru-RU" altLang="ru-RU" sz="2400" dirty="0"/>
              <a:t>для хранения вина </a:t>
            </a:r>
            <a:r>
              <a:rPr lang="ru-RU" altLang="ru-RU" sz="2000" dirty="0"/>
              <a:t>(</a:t>
            </a:r>
            <a:r>
              <a:rPr lang="ru-RU" altLang="ru-RU" sz="2000" dirty="0" err="1"/>
              <a:t>Бернардини</a:t>
            </a:r>
            <a:r>
              <a:rPr lang="ru-RU" altLang="ru-RU" sz="2000" dirty="0"/>
              <a:t>, </a:t>
            </a:r>
            <a:r>
              <a:rPr lang="ru-RU" altLang="ru-RU" sz="2000" dirty="0" err="1"/>
              <a:t>Кастагноли</a:t>
            </a:r>
            <a:r>
              <a:rPr lang="ru-RU" altLang="ru-RU" sz="2000" dirty="0"/>
              <a:t>, 2008) </a:t>
            </a:r>
          </a:p>
          <a:p>
            <a:r>
              <a:rPr lang="en-US" altLang="ru-RU" sz="2400" i="1" dirty="0">
                <a:solidFill>
                  <a:srgbClr val="FF0000"/>
                </a:solidFill>
              </a:rPr>
              <a:t>diffusion</a:t>
            </a:r>
            <a:r>
              <a:rPr lang="en-US" altLang="ru-RU" sz="2400" i="1" dirty="0"/>
              <a:t> </a:t>
            </a:r>
            <a:r>
              <a:rPr lang="en-US" altLang="ru-RU" sz="2400" dirty="0"/>
              <a:t>vs </a:t>
            </a:r>
            <a:r>
              <a:rPr lang="en-US" altLang="ru-RU" sz="2400" i="1" dirty="0"/>
              <a:t>spread</a:t>
            </a:r>
            <a:r>
              <a:rPr lang="en-US" altLang="ru-RU" sz="2400" dirty="0"/>
              <a:t> of new technologies </a:t>
            </a:r>
            <a:r>
              <a:rPr lang="ru-RU" altLang="ru-RU" sz="2400" dirty="0"/>
              <a:t>в научных контекстах </a:t>
            </a:r>
            <a:r>
              <a:rPr lang="ru-RU" altLang="ru-RU" sz="2000" dirty="0"/>
              <a:t>(</a:t>
            </a:r>
            <a:r>
              <a:rPr lang="ru-RU" altLang="ru-RU" sz="2000" dirty="0" err="1"/>
              <a:t>Занетти</a:t>
            </a:r>
            <a:r>
              <a:rPr lang="ru-RU" altLang="ru-RU" sz="2000" dirty="0"/>
              <a:t>, 2009)) </a:t>
            </a:r>
          </a:p>
          <a:p>
            <a:r>
              <a:rPr lang="ru-RU" altLang="ru-RU" sz="2400" dirty="0"/>
              <a:t>определение категории существительных типа </a:t>
            </a:r>
            <a:r>
              <a:rPr lang="en-US" altLang="ru-RU" sz="2400" i="1" dirty="0">
                <a:solidFill>
                  <a:srgbClr val="FF0000"/>
                </a:solidFill>
              </a:rPr>
              <a:t>politics</a:t>
            </a:r>
            <a:r>
              <a:rPr lang="ru-RU" altLang="ru-RU" sz="2400" i="1" dirty="0">
                <a:solidFill>
                  <a:srgbClr val="FF0000"/>
                </a:solidFill>
              </a:rPr>
              <a:t>, </a:t>
            </a:r>
            <a:r>
              <a:rPr lang="en-US" altLang="ru-RU" sz="2400" i="1" dirty="0">
                <a:solidFill>
                  <a:srgbClr val="FF0000"/>
                </a:solidFill>
              </a:rPr>
              <a:t>acoustics</a:t>
            </a:r>
            <a:r>
              <a:rPr lang="ru-RU" altLang="ru-RU" sz="2400" i="1" dirty="0">
                <a:solidFill>
                  <a:srgbClr val="FF0000"/>
                </a:solidFill>
              </a:rPr>
              <a:t>, </a:t>
            </a:r>
            <a:r>
              <a:rPr lang="en-US" altLang="ru-RU" sz="2400" i="1" dirty="0">
                <a:solidFill>
                  <a:srgbClr val="FF0000"/>
                </a:solidFill>
              </a:rPr>
              <a:t>statistics</a:t>
            </a:r>
            <a:r>
              <a:rPr lang="ru-RU" altLang="ru-RU" sz="2400" i="1" dirty="0">
                <a:solidFill>
                  <a:srgbClr val="FF0000"/>
                </a:solidFill>
              </a:rPr>
              <a:t>, </a:t>
            </a:r>
            <a:r>
              <a:rPr lang="en-US" altLang="ru-RU" sz="2400" i="1" dirty="0">
                <a:solidFill>
                  <a:srgbClr val="FF0000"/>
                </a:solidFill>
              </a:rPr>
              <a:t>economics</a:t>
            </a:r>
            <a:r>
              <a:rPr lang="ru-RU" altLang="ru-RU" sz="2400" i="1" dirty="0">
                <a:solidFill>
                  <a:srgbClr val="FF0000"/>
                </a:solidFill>
              </a:rPr>
              <a:t> </a:t>
            </a:r>
            <a:r>
              <a:rPr lang="ru-RU" altLang="ru-RU" sz="2000" dirty="0"/>
              <a:t>(Ю. С. Стрелкова, 2011)</a:t>
            </a:r>
          </a:p>
          <a:p>
            <a:r>
              <a:rPr lang="ru-RU" altLang="ru-RU" sz="2400" dirty="0"/>
              <a:t>«Когда выйдет Ваш </a:t>
            </a:r>
            <a:r>
              <a:rPr lang="ru-RU" altLang="ru-RU" sz="2400" i="1" dirty="0"/>
              <a:t>следующий альбом</a:t>
            </a:r>
            <a:r>
              <a:rPr lang="ru-RU" altLang="ru-RU" sz="2400" dirty="0"/>
              <a:t>?» при обращении к корпусу СОСА. </a:t>
            </a:r>
          </a:p>
          <a:p>
            <a:endParaRPr lang="ru-RU" altLang="ru-R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Заголовок 3">
            <a:extLst>
              <a:ext uri="{FF2B5EF4-FFF2-40B4-BE49-F238E27FC236}">
                <a16:creationId xmlns:a16="http://schemas.microsoft.com/office/drawing/2014/main" id="{14215B3E-DFC3-4C7B-A10F-D3593994BC3A}"/>
              </a:ext>
            </a:extLst>
          </p:cNvPr>
          <p:cNvSpPr>
            <a:spLocks noGrp="1"/>
          </p:cNvSpPr>
          <p:nvPr>
            <p:ph type="title"/>
          </p:nvPr>
        </p:nvSpPr>
        <p:spPr>
          <a:xfrm>
            <a:off x="753925" y="1321056"/>
            <a:ext cx="10684151" cy="2345875"/>
          </a:xfrm>
        </p:spPr>
        <p:txBody>
          <a:bodyPr vert="horz" lIns="91440" tIns="45720" rIns="91440" bIns="45720" rtlCol="0" anchor="b">
            <a:normAutofit/>
          </a:bodyPr>
          <a:lstStyle/>
          <a:p>
            <a:pPr algn="ctr"/>
            <a:r>
              <a:rPr lang="ru-RU" sz="5200" kern="1200" dirty="0">
                <a:solidFill>
                  <a:schemeClr val="tx2"/>
                </a:solidFill>
                <a:latin typeface="Tahoma" panose="020B0604030504040204" pitchFamily="34" charset="0"/>
                <a:ea typeface="Tahoma" panose="020B0604030504040204" pitchFamily="34" charset="0"/>
                <a:cs typeface="Tahoma" panose="020B0604030504040204" pitchFamily="34" charset="0"/>
              </a:rPr>
              <a:t>Желаю удачи, удовольствия и пользы от знакомства </a:t>
            </a:r>
            <a:r>
              <a:rPr lang="ru-RU" sz="5200" kern="1200">
                <a:solidFill>
                  <a:schemeClr val="tx2"/>
                </a:solidFill>
                <a:latin typeface="Tahoma" panose="020B0604030504040204" pitchFamily="34" charset="0"/>
                <a:ea typeface="Tahoma" panose="020B0604030504040204" pitchFamily="34" charset="0"/>
                <a:cs typeface="Tahoma" panose="020B0604030504040204" pitchFamily="34" charset="0"/>
              </a:rPr>
              <a:t>и работы с </a:t>
            </a:r>
            <a:r>
              <a:rPr lang="ru-RU" sz="5200" kern="1200" dirty="0">
                <a:solidFill>
                  <a:schemeClr val="tx2"/>
                </a:solidFill>
                <a:latin typeface="Tahoma" panose="020B0604030504040204" pitchFamily="34" charset="0"/>
                <a:ea typeface="Tahoma" panose="020B0604030504040204" pitchFamily="34" charset="0"/>
                <a:cs typeface="Tahoma" panose="020B0604030504040204" pitchFamily="34" charset="0"/>
              </a:rPr>
              <a:t>этим ресурсом!</a:t>
            </a:r>
            <a:endParaRPr lang="en-US" sz="52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 4">
            <a:extLst>
              <a:ext uri="{FF2B5EF4-FFF2-40B4-BE49-F238E27FC236}">
                <a16:creationId xmlns:a16="http://schemas.microsoft.com/office/drawing/2014/main" id="{BA17C1C0-F7F4-4E0F-B4AF-AB081237E0BD}"/>
              </a:ext>
            </a:extLst>
          </p:cNvPr>
          <p:cNvSpPr>
            <a:spLocks noGrp="1"/>
          </p:cNvSpPr>
          <p:nvPr>
            <p:ph type="body" idx="1"/>
          </p:nvPr>
        </p:nvSpPr>
        <p:spPr>
          <a:xfrm>
            <a:off x="1361395" y="3525490"/>
            <a:ext cx="9469211" cy="865639"/>
          </a:xfrm>
        </p:spPr>
        <p:txBody>
          <a:bodyPr vert="horz" lIns="91440" tIns="45720" rIns="91440" bIns="45720" rtlCol="0" anchor="t">
            <a:normAutofit/>
          </a:bodyPr>
          <a:lstStyle/>
          <a:p>
            <a:pPr algn="ctr"/>
            <a:endParaRPr lang="en-US" sz="2400" kern="1200">
              <a:solidFill>
                <a:schemeClr val="tx2"/>
              </a:solidFill>
              <a:latin typeface="+mn-lt"/>
              <a:ea typeface="+mn-ea"/>
              <a:cs typeface="+mn-cs"/>
            </a:endParaRPr>
          </a:p>
        </p:txBody>
      </p:sp>
      <p:grpSp>
        <p:nvGrpSpPr>
          <p:cNvPr id="14" name="Group 13">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21" name="Freeform: Shape 20">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87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218" name="Заголовок 1">
            <a:extLst>
              <a:ext uri="{FF2B5EF4-FFF2-40B4-BE49-F238E27FC236}">
                <a16:creationId xmlns:a16="http://schemas.microsoft.com/office/drawing/2014/main" id="{47E20407-48FD-48F7-967F-9463213F8A59}"/>
              </a:ext>
            </a:extLst>
          </p:cNvPr>
          <p:cNvSpPr>
            <a:spLocks noGrp="1" noChangeArrowheads="1"/>
          </p:cNvSpPr>
          <p:nvPr>
            <p:ph type="title"/>
          </p:nvPr>
        </p:nvSpPr>
        <p:spPr>
          <a:xfrm>
            <a:off x="1179226" y="1280679"/>
            <a:ext cx="9833548" cy="1325563"/>
          </a:xfrm>
        </p:spPr>
        <p:txBody>
          <a:bodyPr anchor="b">
            <a:normAutofit/>
          </a:bodyPr>
          <a:lstStyle/>
          <a:p>
            <a:pPr algn="ctr"/>
            <a:r>
              <a:rPr lang="ru-RU" altLang="ru-RU" sz="3600">
                <a:solidFill>
                  <a:schemeClr val="tx2"/>
                </a:solidFill>
              </a:rPr>
              <a:t>Разметка: приписывание текстам и их компонентам специальных меток</a:t>
            </a:r>
          </a:p>
        </p:txBody>
      </p:sp>
      <p:grpSp>
        <p:nvGrpSpPr>
          <p:cNvPr id="77" name="Group 7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78" name="Freeform: Shape 7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3DADC42F-2C5C-4B9D-A26C-8942908C5BD1}"/>
              </a:ext>
            </a:extLst>
          </p:cNvPr>
          <p:cNvSpPr>
            <a:spLocks noGrp="1"/>
          </p:cNvSpPr>
          <p:nvPr>
            <p:ph idx="1"/>
          </p:nvPr>
        </p:nvSpPr>
        <p:spPr>
          <a:xfrm>
            <a:off x="1179226" y="2890979"/>
            <a:ext cx="9833548" cy="2693976"/>
          </a:xfrm>
        </p:spPr>
        <p:txBody>
          <a:bodyPr>
            <a:normAutofit/>
          </a:bodyPr>
          <a:lstStyle/>
          <a:p>
            <a:pPr marL="0" indent="355600">
              <a:buNone/>
              <a:defRPr/>
            </a:pPr>
            <a:r>
              <a:rPr lang="ru-RU" altLang="ru-RU" sz="1800" i="1">
                <a:solidFill>
                  <a:schemeClr val="tx2"/>
                </a:solidFill>
              </a:rPr>
              <a:t>Англ</a:t>
            </a:r>
            <a:r>
              <a:rPr lang="ru-RU" altLang="ru-RU" sz="1800">
                <a:solidFill>
                  <a:schemeClr val="tx2"/>
                </a:solidFill>
              </a:rPr>
              <a:t>.: tagging, annotation.</a:t>
            </a:r>
          </a:p>
          <a:p>
            <a:pPr marL="0" indent="355600">
              <a:buNone/>
              <a:defRPr/>
            </a:pPr>
            <a:r>
              <a:rPr lang="ru-RU" altLang="ru-RU" sz="1800">
                <a:solidFill>
                  <a:schemeClr val="tx2"/>
                </a:solidFill>
                <a:sym typeface="Wingdings" panose="05000000000000000000" pitchFamily="2" charset="2"/>
              </a:rPr>
              <a:t></a:t>
            </a:r>
            <a:r>
              <a:rPr lang="ru-RU" altLang="ru-RU" sz="1800" u="sng">
                <a:solidFill>
                  <a:schemeClr val="tx2"/>
                </a:solidFill>
              </a:rPr>
              <a:t>Виды разметки</a:t>
            </a:r>
            <a:r>
              <a:rPr lang="ru-RU" altLang="ru-RU" sz="1800">
                <a:solidFill>
                  <a:schemeClr val="tx2"/>
                </a:solidFill>
              </a:rPr>
              <a:t>:</a:t>
            </a:r>
          </a:p>
          <a:p>
            <a:pPr marL="0" indent="355600">
              <a:buFont typeface="Wingdings" panose="05000000000000000000" pitchFamily="2" charset="2"/>
              <a:buChar char="Ø"/>
              <a:defRPr/>
            </a:pPr>
            <a:r>
              <a:rPr lang="ru-RU" altLang="ru-RU" sz="1800">
                <a:solidFill>
                  <a:schemeClr val="tx2"/>
                </a:solidFill>
              </a:rPr>
              <a:t>экстралингвистическая (</a:t>
            </a:r>
            <a:r>
              <a:rPr lang="ru-RU" altLang="ru-RU" sz="1800" i="1">
                <a:solidFill>
                  <a:schemeClr val="tx2"/>
                </a:solidFill>
              </a:rPr>
              <a:t>метаразметка</a:t>
            </a:r>
            <a:r>
              <a:rPr lang="ru-RU" altLang="ru-RU" sz="1800">
                <a:solidFill>
                  <a:schemeClr val="tx2"/>
                </a:solidFill>
              </a:rPr>
              <a:t>)</a:t>
            </a:r>
          </a:p>
          <a:p>
            <a:pPr marL="0" indent="355600">
              <a:buNone/>
              <a:defRPr/>
            </a:pPr>
            <a:r>
              <a:rPr lang="ru-RU" altLang="ru-RU" sz="1800">
                <a:solidFill>
                  <a:schemeClr val="tx2"/>
                </a:solidFill>
              </a:rPr>
              <a:t>сведения об авторе и сведения о тексте: автор, название, год и место издания, жанр, тематика; </a:t>
            </a:r>
          </a:p>
          <a:p>
            <a:pPr marL="0" indent="355600">
              <a:buFont typeface="Wingdings" panose="05000000000000000000" pitchFamily="2" charset="2"/>
              <a:buChar char="Ø"/>
              <a:defRPr/>
            </a:pPr>
            <a:r>
              <a:rPr lang="ru-RU" altLang="ru-RU" sz="1800">
                <a:solidFill>
                  <a:schemeClr val="tx2"/>
                </a:solidFill>
              </a:rPr>
              <a:t>структурная (глава, абзац, предложение, словоформа);</a:t>
            </a:r>
          </a:p>
          <a:p>
            <a:pPr marL="0" indent="355600">
              <a:buFont typeface="Wingdings" panose="05000000000000000000" pitchFamily="2" charset="2"/>
              <a:buChar char="Ø"/>
              <a:defRPr/>
            </a:pPr>
            <a:r>
              <a:rPr lang="ru-RU" altLang="ru-RU" sz="1800">
                <a:solidFill>
                  <a:schemeClr val="tx2"/>
                </a:solidFill>
              </a:rPr>
              <a:t>собственно лингвистическая</a:t>
            </a:r>
          </a:p>
          <a:p>
            <a:pPr>
              <a:defRPr/>
            </a:pPr>
            <a:endParaRPr lang="ru-RU" sz="1800">
              <a:solidFill>
                <a:schemeClr val="tx2"/>
              </a:solidFill>
            </a:endParaRPr>
          </a:p>
        </p:txBody>
      </p:sp>
      <p:grpSp>
        <p:nvGrpSpPr>
          <p:cNvPr id="83" name="Group 8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84" name="Freeform: Shape 8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0" name="Номер слайда 3">
            <a:extLst>
              <a:ext uri="{FF2B5EF4-FFF2-40B4-BE49-F238E27FC236}">
                <a16:creationId xmlns:a16="http://schemas.microsoft.com/office/drawing/2014/main" id="{5C107E18-E3D8-4668-BBCB-CA388C8A0B08}"/>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90000"/>
              </a:lnSpc>
              <a:spcBef>
                <a:spcPct val="0"/>
              </a:spcBef>
              <a:spcAft>
                <a:spcPts val="600"/>
              </a:spcAft>
              <a:buClrTx/>
              <a:buSzTx/>
              <a:buFontTx/>
              <a:buNone/>
            </a:pPr>
            <a:fld id="{941CB5EC-34F4-4B33-A3CC-481A1D0149C4}" type="slidenum">
              <a:rPr lang="ru-RU" altLang="ru-RU" sz="1800"/>
              <a:pPr>
                <a:lnSpc>
                  <a:spcPct val="90000"/>
                </a:lnSpc>
                <a:spcBef>
                  <a:spcPct val="0"/>
                </a:spcBef>
                <a:spcAft>
                  <a:spcPts val="600"/>
                </a:spcAft>
                <a:buClrTx/>
                <a:buSzTx/>
                <a:buFontTx/>
                <a:buNone/>
              </a:pPr>
              <a:t>4</a:t>
            </a:fld>
            <a:endParaRPr lang="ru-RU" altLang="ru-RU"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42" name="Заголовок 1">
            <a:extLst>
              <a:ext uri="{FF2B5EF4-FFF2-40B4-BE49-F238E27FC236}">
                <a16:creationId xmlns:a16="http://schemas.microsoft.com/office/drawing/2014/main" id="{1E3D2A1C-2330-445D-940F-C810D2EE14D3}"/>
              </a:ext>
            </a:extLst>
          </p:cNvPr>
          <p:cNvSpPr>
            <a:spLocks noGrp="1" noChangeArrowheads="1"/>
          </p:cNvSpPr>
          <p:nvPr>
            <p:ph type="title"/>
          </p:nvPr>
        </p:nvSpPr>
        <p:spPr>
          <a:xfrm>
            <a:off x="1179226" y="1594707"/>
            <a:ext cx="9833548" cy="1325563"/>
          </a:xfrm>
        </p:spPr>
        <p:txBody>
          <a:bodyPr anchor="b">
            <a:normAutofit/>
          </a:bodyPr>
          <a:lstStyle/>
          <a:p>
            <a:pPr algn="ctr"/>
            <a:r>
              <a:rPr lang="ru-RU" altLang="ru-RU" sz="3600">
                <a:solidFill>
                  <a:schemeClr val="tx2"/>
                </a:solidFill>
              </a:rPr>
              <a:t>Лингвистическая разметка </a:t>
            </a:r>
          </a:p>
        </p:txBody>
      </p:sp>
      <p:grpSp>
        <p:nvGrpSpPr>
          <p:cNvPr id="77" name="Group 76">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78" name="Freeform: Shape 77">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92CF47CA-8CF2-4647-A1F2-7C23577D0FA5}"/>
              </a:ext>
            </a:extLst>
          </p:cNvPr>
          <p:cNvSpPr>
            <a:spLocks noGrp="1"/>
          </p:cNvSpPr>
          <p:nvPr>
            <p:ph idx="1"/>
          </p:nvPr>
        </p:nvSpPr>
        <p:spPr>
          <a:xfrm>
            <a:off x="1179226" y="3329677"/>
            <a:ext cx="9833548" cy="2457269"/>
          </a:xfrm>
        </p:spPr>
        <p:txBody>
          <a:bodyPr>
            <a:normAutofit/>
          </a:bodyPr>
          <a:lstStyle/>
          <a:p>
            <a:pPr marL="609600" indent="-609600">
              <a:buFont typeface="Arial" panose="020B0604020202020204" pitchFamily="34" charset="0"/>
              <a:buAutoNum type="arabicPeriod"/>
              <a:defRPr/>
            </a:pPr>
            <a:r>
              <a:rPr lang="ru-RU" altLang="ru-RU" sz="1800" i="1">
                <a:solidFill>
                  <a:schemeClr val="tx2"/>
                </a:solidFill>
              </a:rPr>
              <a:t>морфологическая</a:t>
            </a:r>
            <a:r>
              <a:rPr lang="en-US" altLang="ru-RU" sz="1800">
                <a:solidFill>
                  <a:schemeClr val="tx2"/>
                </a:solidFill>
              </a:rPr>
              <a:t> </a:t>
            </a:r>
            <a:r>
              <a:rPr lang="ru-RU" altLang="ru-RU" sz="1800">
                <a:solidFill>
                  <a:schemeClr val="tx2"/>
                </a:solidFill>
              </a:rPr>
              <a:t>разметка</a:t>
            </a:r>
          </a:p>
          <a:p>
            <a:pPr marL="609600" indent="-609600">
              <a:buNone/>
              <a:defRPr/>
            </a:pPr>
            <a:r>
              <a:rPr lang="ru-RU" altLang="ru-RU" sz="1800">
                <a:solidFill>
                  <a:schemeClr val="tx2"/>
                </a:solidFill>
              </a:rPr>
              <a:t>	</a:t>
            </a:r>
            <a:r>
              <a:rPr lang="en-US" altLang="ru-RU" sz="1800">
                <a:solidFill>
                  <a:schemeClr val="tx2"/>
                </a:solidFill>
              </a:rPr>
              <a:t>		part-of-speech tagging (POS-tagging)</a:t>
            </a:r>
            <a:endParaRPr lang="ru-RU" altLang="ru-RU" sz="1800" i="1">
              <a:solidFill>
                <a:schemeClr val="tx2"/>
              </a:solidFill>
            </a:endParaRPr>
          </a:p>
          <a:p>
            <a:pPr marL="609600" indent="-609600">
              <a:buFont typeface="Arial" panose="020B0604020202020204" pitchFamily="34" charset="0"/>
              <a:buAutoNum type="arabicPeriod" startAt="2"/>
              <a:defRPr/>
            </a:pPr>
            <a:r>
              <a:rPr lang="ru-RU" altLang="ru-RU" sz="1800" i="1">
                <a:solidFill>
                  <a:schemeClr val="tx2"/>
                </a:solidFill>
              </a:rPr>
              <a:t>синтаксическая</a:t>
            </a:r>
            <a:r>
              <a:rPr lang="ru-RU" altLang="ru-RU" sz="1800">
                <a:solidFill>
                  <a:schemeClr val="tx2"/>
                </a:solidFill>
              </a:rPr>
              <a:t> разметка</a:t>
            </a:r>
            <a:endParaRPr lang="ru-RU" altLang="ru-RU" sz="1800" i="1">
              <a:solidFill>
                <a:schemeClr val="tx2"/>
              </a:solidFill>
            </a:endParaRPr>
          </a:p>
          <a:p>
            <a:pPr marL="609600" indent="-609600">
              <a:spcBef>
                <a:spcPts val="0"/>
              </a:spcBef>
              <a:buFont typeface="Arial" panose="020B0604020202020204" pitchFamily="34" charset="0"/>
              <a:buAutoNum type="arabicPeriod" startAt="2"/>
              <a:defRPr/>
            </a:pPr>
            <a:r>
              <a:rPr lang="ru-RU" altLang="ru-RU" sz="1800" i="1">
                <a:solidFill>
                  <a:schemeClr val="tx2"/>
                </a:solidFill>
              </a:rPr>
              <a:t>семантическая</a:t>
            </a:r>
            <a:r>
              <a:rPr lang="ru-RU" altLang="ru-RU" sz="1800">
                <a:solidFill>
                  <a:schemeClr val="tx2"/>
                </a:solidFill>
              </a:rPr>
              <a:t> разметка</a:t>
            </a:r>
            <a:endParaRPr lang="ru-RU" altLang="ru-RU" sz="1800" i="1">
              <a:solidFill>
                <a:schemeClr val="tx2"/>
              </a:solidFill>
            </a:endParaRPr>
          </a:p>
          <a:p>
            <a:pPr marL="0" indent="0">
              <a:spcBef>
                <a:spcPts val="0"/>
              </a:spcBef>
              <a:buNone/>
              <a:defRPr/>
            </a:pPr>
            <a:r>
              <a:rPr lang="en-US" sz="1800">
                <a:solidFill>
                  <a:schemeClr val="tx2"/>
                </a:solidFill>
              </a:rPr>
              <a:t>_______________________________</a:t>
            </a:r>
          </a:p>
        </p:txBody>
      </p:sp>
      <p:sp>
        <p:nvSpPr>
          <p:cNvPr id="10244" name="Номер слайда 3">
            <a:extLst>
              <a:ext uri="{FF2B5EF4-FFF2-40B4-BE49-F238E27FC236}">
                <a16:creationId xmlns:a16="http://schemas.microsoft.com/office/drawing/2014/main" id="{DF7FAA69-230C-483A-B17C-0F541BA9FAF3}"/>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90000"/>
              </a:lnSpc>
              <a:spcBef>
                <a:spcPct val="0"/>
              </a:spcBef>
              <a:spcAft>
                <a:spcPts val="600"/>
              </a:spcAft>
              <a:buClrTx/>
              <a:buSzTx/>
              <a:buFontTx/>
              <a:buNone/>
            </a:pPr>
            <a:fld id="{3D5EA82A-3492-4F5C-A15A-25F5EAE9A66E}" type="slidenum">
              <a:rPr lang="ru-RU" altLang="ru-RU" sz="1800"/>
              <a:pPr>
                <a:lnSpc>
                  <a:spcPct val="90000"/>
                </a:lnSpc>
                <a:spcBef>
                  <a:spcPct val="0"/>
                </a:spcBef>
                <a:spcAft>
                  <a:spcPts val="600"/>
                </a:spcAft>
                <a:buClrTx/>
                <a:buSzTx/>
                <a:buFontTx/>
                <a:buNone/>
              </a:pPr>
              <a:t>5</a:t>
            </a:fld>
            <a:endParaRPr lang="ru-RU" altLang="ru-RU" sz="1800"/>
          </a:p>
        </p:txBody>
      </p:sp>
      <p:grpSp>
        <p:nvGrpSpPr>
          <p:cNvPr id="83" name="Group 82">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84" name="Freeform: Shape 83">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Заголовок 1">
            <a:extLst>
              <a:ext uri="{FF2B5EF4-FFF2-40B4-BE49-F238E27FC236}">
                <a16:creationId xmlns:a16="http://schemas.microsoft.com/office/drawing/2014/main" id="{A257A109-5D77-4F6B-9E76-3247024309C2}"/>
              </a:ext>
            </a:extLst>
          </p:cNvPr>
          <p:cNvSpPr>
            <a:spLocks noGrp="1" noChangeArrowheads="1"/>
          </p:cNvSpPr>
          <p:nvPr>
            <p:ph type="title"/>
          </p:nvPr>
        </p:nvSpPr>
        <p:spPr>
          <a:xfrm>
            <a:off x="3027924" y="991261"/>
            <a:ext cx="5754696" cy="1837349"/>
          </a:xfrm>
        </p:spPr>
        <p:txBody>
          <a:bodyPr>
            <a:normAutofit/>
          </a:bodyPr>
          <a:lstStyle/>
          <a:p>
            <a:pPr algn="ctr"/>
            <a:r>
              <a:rPr lang="ru-RU" altLang="ru-RU" sz="3600">
                <a:solidFill>
                  <a:schemeClr val="tx2"/>
                </a:solidFill>
              </a:rPr>
              <a:t>Что позволяет делать разметка</a:t>
            </a:r>
          </a:p>
        </p:txBody>
      </p:sp>
      <p:grpSp>
        <p:nvGrpSpPr>
          <p:cNvPr id="75" name="Group 74">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76" name="Freeform: Shape 75">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7" name="Объект 2">
            <a:extLst>
              <a:ext uri="{FF2B5EF4-FFF2-40B4-BE49-F238E27FC236}">
                <a16:creationId xmlns:a16="http://schemas.microsoft.com/office/drawing/2014/main" id="{9114C2B6-A4F0-4473-AD47-009AEF43ECCF}"/>
              </a:ext>
            </a:extLst>
          </p:cNvPr>
          <p:cNvSpPr>
            <a:spLocks noGrp="1" noChangeArrowheads="1"/>
          </p:cNvSpPr>
          <p:nvPr>
            <p:ph idx="1"/>
          </p:nvPr>
        </p:nvSpPr>
        <p:spPr>
          <a:xfrm>
            <a:off x="3050412" y="2979336"/>
            <a:ext cx="5709721" cy="2430864"/>
          </a:xfrm>
        </p:spPr>
        <p:txBody>
          <a:bodyPr anchor="t">
            <a:normAutofit/>
          </a:bodyPr>
          <a:lstStyle/>
          <a:p>
            <a:r>
              <a:rPr lang="ru-RU" altLang="ru-RU" sz="1400">
                <a:solidFill>
                  <a:schemeClr val="tx2"/>
                </a:solidFill>
              </a:rPr>
              <a:t>Наличие разметки позволяет проводить поиск в корпусе, который невозможен в других лингвистических ресурсах, например, электронных словарях. </a:t>
            </a:r>
          </a:p>
          <a:p>
            <a:r>
              <a:rPr lang="ru-RU" altLang="ru-RU" sz="1400">
                <a:solidFill>
                  <a:schemeClr val="tx2"/>
                </a:solidFill>
              </a:rPr>
              <a:t>В результате одного запроса можно получить все примеры употребления выражения, например, </a:t>
            </a:r>
            <a:r>
              <a:rPr lang="en-US" altLang="ru-RU" sz="1400" i="1">
                <a:solidFill>
                  <a:schemeClr val="tx2"/>
                </a:solidFill>
              </a:rPr>
              <a:t>be</a:t>
            </a:r>
            <a:r>
              <a:rPr lang="ru-RU" altLang="ru-RU" sz="1400" i="1">
                <a:solidFill>
                  <a:schemeClr val="tx2"/>
                </a:solidFill>
              </a:rPr>
              <a:t> </a:t>
            </a:r>
            <a:r>
              <a:rPr lang="en-US" altLang="ru-RU" sz="1400" i="1">
                <a:solidFill>
                  <a:schemeClr val="tx2"/>
                </a:solidFill>
              </a:rPr>
              <a:t>on different wavelengths</a:t>
            </a:r>
            <a:r>
              <a:rPr lang="en-US" altLang="ru-RU" sz="1400">
                <a:solidFill>
                  <a:schemeClr val="tx2"/>
                </a:solidFill>
              </a:rPr>
              <a:t>, </a:t>
            </a:r>
            <a:r>
              <a:rPr lang="ru-RU" altLang="ru-RU" sz="1400">
                <a:solidFill>
                  <a:schemeClr val="tx2"/>
                </a:solidFill>
              </a:rPr>
              <a:t>содержащиеся в корпусе или все слова/выражения, содержащие заданную основу, например, </a:t>
            </a:r>
            <a:r>
              <a:rPr lang="en-US" altLang="ru-RU" sz="1400" i="1">
                <a:solidFill>
                  <a:schemeClr val="tx2"/>
                </a:solidFill>
              </a:rPr>
              <a:t>break</a:t>
            </a:r>
            <a:r>
              <a:rPr lang="ru-RU" altLang="ru-RU" sz="1400" i="1">
                <a:solidFill>
                  <a:schemeClr val="tx2"/>
                </a:solidFill>
              </a:rPr>
              <a:t>.</a:t>
            </a:r>
          </a:p>
          <a:p>
            <a:r>
              <a:rPr lang="ru-RU" altLang="ru-RU" sz="1400">
                <a:solidFill>
                  <a:schemeClr val="tx2"/>
                </a:solidFill>
              </a:rPr>
              <a:t>Узнать, как употребляются выражения, к-рые в словарях приводятся в обобщенной форме:</a:t>
            </a:r>
            <a:r>
              <a:rPr lang="en-US" altLang="ru-RU" sz="1400">
                <a:solidFill>
                  <a:schemeClr val="tx2"/>
                </a:solidFill>
              </a:rPr>
              <a:t> to take </a:t>
            </a:r>
            <a:r>
              <a:rPr lang="en-US" altLang="ru-RU" sz="1400" b="1" i="1">
                <a:solidFill>
                  <a:schemeClr val="tx2"/>
                </a:solidFill>
              </a:rPr>
              <a:t>something</a:t>
            </a:r>
            <a:r>
              <a:rPr lang="en-US" altLang="ru-RU" sz="1400">
                <a:solidFill>
                  <a:schemeClr val="tx2"/>
                </a:solidFill>
              </a:rPr>
              <a:t> at face value, have </a:t>
            </a:r>
            <a:r>
              <a:rPr lang="en-US" altLang="ru-RU" sz="1400" b="1" i="1">
                <a:solidFill>
                  <a:schemeClr val="tx2"/>
                </a:solidFill>
              </a:rPr>
              <a:t>something</a:t>
            </a:r>
            <a:r>
              <a:rPr lang="en-US" altLang="ru-RU" sz="1400">
                <a:solidFill>
                  <a:schemeClr val="tx2"/>
                </a:solidFill>
              </a:rPr>
              <a:t> down to a fine arts, stand up to </a:t>
            </a:r>
            <a:r>
              <a:rPr lang="en-US" altLang="ru-RU" sz="1400" b="1" i="1">
                <a:solidFill>
                  <a:schemeClr val="tx2"/>
                </a:solidFill>
              </a:rPr>
              <a:t>someone</a:t>
            </a:r>
            <a:endParaRPr lang="ru-RU" altLang="ru-RU" sz="1400" b="1" i="1">
              <a:solidFill>
                <a:schemeClr val="tx2"/>
              </a:solidFill>
            </a:endParaRPr>
          </a:p>
          <a:p>
            <a:endParaRPr lang="ru-RU" altLang="ru-RU" sz="1400">
              <a:solidFill>
                <a:schemeClr val="tx2"/>
              </a:solidFill>
            </a:endParaRPr>
          </a:p>
        </p:txBody>
      </p:sp>
      <p:grpSp>
        <p:nvGrpSpPr>
          <p:cNvPr id="81" name="Group 80">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82" name="Freeform: Shape 81">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8" name="Номер слайда 3">
            <a:extLst>
              <a:ext uri="{FF2B5EF4-FFF2-40B4-BE49-F238E27FC236}">
                <a16:creationId xmlns:a16="http://schemas.microsoft.com/office/drawing/2014/main" id="{7DB5F6C7-4DB9-4061-8C5D-E3AF09E049E8}"/>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90000"/>
              </a:lnSpc>
              <a:spcBef>
                <a:spcPct val="0"/>
              </a:spcBef>
              <a:spcAft>
                <a:spcPts val="600"/>
              </a:spcAft>
              <a:buClrTx/>
              <a:buSzTx/>
              <a:buFontTx/>
              <a:buNone/>
            </a:pPr>
            <a:fld id="{CA2976C3-DF6D-4EC1-A355-E02DFD811CF4}" type="slidenum">
              <a:rPr lang="ru-RU" altLang="ru-RU" sz="1800"/>
              <a:pPr>
                <a:lnSpc>
                  <a:spcPct val="90000"/>
                </a:lnSpc>
                <a:spcBef>
                  <a:spcPct val="0"/>
                </a:spcBef>
                <a:spcAft>
                  <a:spcPts val="600"/>
                </a:spcAft>
                <a:buClrTx/>
                <a:buSzTx/>
                <a:buFontTx/>
                <a:buNone/>
              </a:pPr>
              <a:t>6</a:t>
            </a:fld>
            <a:endParaRPr lang="ru-RU" altLang="ru-RU"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7A56B-A47C-46C4-B593-57AA9C8135E9}"/>
              </a:ext>
            </a:extLst>
          </p:cNvPr>
          <p:cNvSpPr>
            <a:spLocks noGrp="1"/>
          </p:cNvSpPr>
          <p:nvPr>
            <p:ph type="title"/>
          </p:nvPr>
        </p:nvSpPr>
        <p:spPr/>
        <p:txBody>
          <a:bodyPr>
            <a:normAutofit/>
          </a:bodyPr>
          <a:lstStyle/>
          <a:p>
            <a:r>
              <a:rPr lang="ru-RU" sz="3600" dirty="0"/>
              <a:t>Что нужно знать про </a:t>
            </a:r>
            <a:r>
              <a:rPr lang="en-US" sz="3600" dirty="0"/>
              <a:t>COCA</a:t>
            </a:r>
            <a:r>
              <a:rPr lang="ru-RU" sz="3600" dirty="0"/>
              <a:t>- </a:t>
            </a:r>
            <a:r>
              <a:rPr lang="en-US" sz="3600" dirty="0"/>
              <a:t>Corpus of contemporary American [English].</a:t>
            </a:r>
            <a:endParaRPr lang="ru-RU" sz="3600" dirty="0"/>
          </a:p>
        </p:txBody>
      </p:sp>
      <p:pic>
        <p:nvPicPr>
          <p:cNvPr id="5" name="Объект 4">
            <a:extLst>
              <a:ext uri="{FF2B5EF4-FFF2-40B4-BE49-F238E27FC236}">
                <a16:creationId xmlns:a16="http://schemas.microsoft.com/office/drawing/2014/main" id="{9B02ECA6-0C73-48FB-84E8-0BD86175DDCE}"/>
              </a:ext>
            </a:extLst>
          </p:cNvPr>
          <p:cNvPicPr>
            <a:picLocks noGrp="1" noChangeAspect="1"/>
          </p:cNvPicPr>
          <p:nvPr>
            <p:ph sz="half" idx="1"/>
          </p:nvPr>
        </p:nvPicPr>
        <p:blipFill>
          <a:blip r:embed="rId2"/>
          <a:stretch>
            <a:fillRect/>
          </a:stretch>
        </p:blipFill>
        <p:spPr>
          <a:xfrm>
            <a:off x="965143" y="1576873"/>
            <a:ext cx="5113943" cy="5027353"/>
          </a:xfrm>
        </p:spPr>
      </p:pic>
      <p:pic>
        <p:nvPicPr>
          <p:cNvPr id="13" name="Объект 4">
            <a:extLst>
              <a:ext uri="{FF2B5EF4-FFF2-40B4-BE49-F238E27FC236}">
                <a16:creationId xmlns:a16="http://schemas.microsoft.com/office/drawing/2014/main" id="{32AC7C87-D36E-446C-AE3D-C7C19FC620D2}"/>
              </a:ext>
            </a:extLst>
          </p:cNvPr>
          <p:cNvPicPr>
            <a:picLocks noGrp="1" noChangeAspect="1"/>
          </p:cNvPicPr>
          <p:nvPr>
            <p:ph sz="half" idx="2"/>
          </p:nvPr>
        </p:nvPicPr>
        <p:blipFill>
          <a:blip r:embed="rId3"/>
          <a:stretch>
            <a:fillRect/>
          </a:stretch>
        </p:blipFill>
        <p:spPr>
          <a:xfrm>
            <a:off x="6206028" y="1576873"/>
            <a:ext cx="5113943" cy="5206482"/>
          </a:xfrm>
        </p:spPr>
      </p:pic>
    </p:spTree>
    <p:extLst>
      <p:ext uri="{BB962C8B-B14F-4D97-AF65-F5344CB8AC3E}">
        <p14:creationId xmlns:p14="http://schemas.microsoft.com/office/powerpoint/2010/main" val="222701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5C3282B5-22EC-4BB8-B99A-5CFCA0CFD513}"/>
              </a:ext>
            </a:extLst>
          </p:cNvPr>
          <p:cNvSpPr>
            <a:spLocks noGrp="1" noChangeArrowheads="1"/>
          </p:cNvSpPr>
          <p:nvPr>
            <p:ph type="title"/>
          </p:nvPr>
        </p:nvSpPr>
        <p:spPr>
          <a:xfrm>
            <a:off x="2208213" y="214314"/>
            <a:ext cx="8259762" cy="1692275"/>
          </a:xfrm>
        </p:spPr>
        <p:txBody>
          <a:bodyPr>
            <a:normAutofit fontScale="90000"/>
          </a:bodyPr>
          <a:lstStyle/>
          <a:p>
            <a:r>
              <a:rPr lang="ru-RU" altLang="ru-RU" sz="4000"/>
              <a:t>Начальная стр. корпуса СОСА </a:t>
            </a:r>
            <a:r>
              <a:rPr lang="ru-RU" altLang="ru-RU" sz="4000">
                <a:latin typeface="Calibri" panose="020F0502020204030204" pitchFamily="34" charset="0"/>
                <a:ea typeface="Calibri" panose="020F0502020204030204" pitchFamily="34" charset="0"/>
                <a:cs typeface="Times New Roman" panose="02020603050405020304" pitchFamily="18" charset="0"/>
              </a:rPr>
              <a:t>https://www.english-corpora.org/coca/</a:t>
            </a:r>
            <a:endParaRPr lang="ru-RU" altLang="ru-RU" sz="4000"/>
          </a:p>
        </p:txBody>
      </p:sp>
      <p:sp>
        <p:nvSpPr>
          <p:cNvPr id="12291" name="Номер слайда 3">
            <a:extLst>
              <a:ext uri="{FF2B5EF4-FFF2-40B4-BE49-F238E27FC236}">
                <a16:creationId xmlns:a16="http://schemas.microsoft.com/office/drawing/2014/main" id="{3D93A61D-2693-4C63-A4BF-56319C0C7CF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3CF7B58B-CC7E-4CAB-A139-9E012B3DDFA6}" type="slidenum">
              <a:rPr lang="ru-RU" altLang="ru-RU" sz="1400" smtClean="0"/>
              <a:pPr>
                <a:spcBef>
                  <a:spcPct val="0"/>
                </a:spcBef>
                <a:buClrTx/>
                <a:buSzTx/>
                <a:buFontTx/>
                <a:buNone/>
              </a:pPr>
              <a:t>8</a:t>
            </a:fld>
            <a:endParaRPr lang="ru-RU" altLang="ru-RU" sz="1400"/>
          </a:p>
        </p:txBody>
      </p:sp>
      <p:pic>
        <p:nvPicPr>
          <p:cNvPr id="12292" name="Объект 4">
            <a:extLst>
              <a:ext uri="{FF2B5EF4-FFF2-40B4-BE49-F238E27FC236}">
                <a16:creationId xmlns:a16="http://schemas.microsoft.com/office/drawing/2014/main" id="{C5C49A10-C7C0-4B9A-89AC-2D1CC25D10E3}"/>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1" y="2743200"/>
            <a:ext cx="7478713" cy="4114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F0E4DE0C-2895-4967-BD96-BFAF2AE3D298}"/>
              </a:ext>
            </a:extLst>
          </p:cNvPr>
          <p:cNvSpPr>
            <a:spLocks noGrp="1" noChangeArrowheads="1"/>
          </p:cNvSpPr>
          <p:nvPr>
            <p:ph type="title"/>
          </p:nvPr>
        </p:nvSpPr>
        <p:spPr/>
        <p:txBody>
          <a:bodyPr>
            <a:normAutofit fontScale="90000"/>
          </a:bodyPr>
          <a:lstStyle/>
          <a:p>
            <a:r>
              <a:rPr lang="ru-RU" altLang="ru-RU" sz="3200" dirty="0"/>
              <a:t>Формулировка запроса (вместо конкретного существительного указана часть речи из списка </a:t>
            </a:r>
            <a:r>
              <a:rPr lang="en-US" altLang="ru-RU" sz="3200" dirty="0" err="1"/>
              <a:t>PoS</a:t>
            </a:r>
            <a:r>
              <a:rPr lang="ru-RU" altLang="ru-RU" sz="3200" dirty="0"/>
              <a:t>) Запрос 1</a:t>
            </a:r>
          </a:p>
        </p:txBody>
      </p:sp>
      <p:sp>
        <p:nvSpPr>
          <p:cNvPr id="13315" name="Номер слайда 3">
            <a:extLst>
              <a:ext uri="{FF2B5EF4-FFF2-40B4-BE49-F238E27FC236}">
                <a16:creationId xmlns:a16="http://schemas.microsoft.com/office/drawing/2014/main" id="{493E60E2-7266-4350-B383-1E560B8246B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11DF7B-2175-4EAF-B7E6-88F551B3942C}" type="slidenum">
              <a:rPr lang="ru-RU" altLang="ru-RU" sz="1400"/>
              <a:pPr>
                <a:spcBef>
                  <a:spcPct val="0"/>
                </a:spcBef>
                <a:buClrTx/>
                <a:buSzTx/>
                <a:buFontTx/>
                <a:buNone/>
              </a:pPr>
              <a:t>9</a:t>
            </a:fld>
            <a:endParaRPr lang="ru-RU" altLang="ru-RU" sz="1400"/>
          </a:p>
        </p:txBody>
      </p:sp>
      <p:pic>
        <p:nvPicPr>
          <p:cNvPr id="13316" name="Объект 4">
            <a:extLst>
              <a:ext uri="{FF2B5EF4-FFF2-40B4-BE49-F238E27FC236}">
                <a16:creationId xmlns:a16="http://schemas.microsoft.com/office/drawing/2014/main" id="{B040E0BE-A4FC-432A-814F-4BA2ADD48C57}"/>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0727" y="1950098"/>
            <a:ext cx="8398361" cy="3883965"/>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962</Words>
  <Application>Microsoft Office PowerPoint</Application>
  <PresentationFormat>Широкоэкранный</PresentationFormat>
  <Paragraphs>99</Paragraphs>
  <Slides>33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Tahoma</vt:lpstr>
      <vt:lpstr>Wingdings</vt:lpstr>
      <vt:lpstr>Тема Office</vt:lpstr>
      <vt:lpstr>Презентация PowerPoint</vt:lpstr>
      <vt:lpstr>Понятие корпуса</vt:lpstr>
      <vt:lpstr>Назначение языкового корпуса </vt:lpstr>
      <vt:lpstr>Разметка: приписывание текстам и их компонентам специальных меток</vt:lpstr>
      <vt:lpstr>Лингвистическая разметка </vt:lpstr>
      <vt:lpstr>Что позволяет делать разметка</vt:lpstr>
      <vt:lpstr>Что нужно знать про COCA- Corpus of contemporary American [English].</vt:lpstr>
      <vt:lpstr>Начальная стр. корпуса СОСА https://www.english-corpora.org/coca/</vt:lpstr>
      <vt:lpstr>Формулировка запроса (вместо конкретного существительного указана часть речи из списка PoS) Запрос 1</vt:lpstr>
      <vt:lpstr>Результаты поиска по запросу 1</vt:lpstr>
      <vt:lpstr>Меняем запрос, чтобы получить все формы глагола в одном ответе (все буквы - заглавные) Запрос 2</vt:lpstr>
      <vt:lpstr>Результаты по запросу 2. По каждому словосочетанию можно кликнуть</vt:lpstr>
      <vt:lpstr>Примеры контекстов, из которых можно выбрать интересные примеры употребления слов/выражений</vt:lpstr>
      <vt:lpstr>Запрос для просмотра в режиме KWIC (выравнивание слева)</vt:lpstr>
      <vt:lpstr>Режим просмотра Context при запросе в режиме KWIC. Удобно установить повторяющиеся слова при употреблении данного выражения: артикли перед словосочетанием при выравнивании слева и предлоги после него при выравнивании справа</vt:lpstr>
      <vt:lpstr>Запрос для просмотра в режиме KWIC (выравнивание справа)</vt:lpstr>
      <vt:lpstr>Повторяющиеся предлоги после словосочетания при выравнивании справа</vt:lpstr>
      <vt:lpstr>Полезная информация о работе в корпусе СОСА</vt:lpstr>
      <vt:lpstr>Complex searches such as un-X-ed adjectives или r?n*</vt:lpstr>
      <vt:lpstr>         wild card search:  un*ly   (l)   r?n*   (r)  </vt:lpstr>
      <vt:lpstr>Unrelated: all contexts (l)| 100 random contexts (r)</vt:lpstr>
      <vt:lpstr> complex searches:  VERB * GROUND    verb + any word + a form of ground</vt:lpstr>
      <vt:lpstr>collocates, such as nouns with the verb break   in NEWS</vt:lpstr>
      <vt:lpstr>Synonyms as part of a more complex query  (such as synonyms of clean + NOUN). </vt:lpstr>
      <vt:lpstr>Презентация PowerPoint</vt:lpstr>
      <vt:lpstr>Important or significant_Academic (Compare) </vt:lpstr>
      <vt:lpstr>the collocates of significant decrease, amounts, variance, correlations, disabilities, reductions, coefficients, correlation, percentage, decreases, amount, decline, proportion, increase  the collocates of important ingredient, lessons, tools, motives, essay, key, right, ally, materials, partner, competencies, feedback, mechanisms, consideration, message, and deadlines</vt:lpstr>
      <vt:lpstr>Сравнение сочетаемости фразовых глаголов с помощью функции compare     a) burn up vs      b) burn down</vt:lpstr>
      <vt:lpstr>All of the "slots" in your multi-word search string occur more than 40,000,000 times in the corpus (e.g. [n*] [be], or [j*] [nn*]). Please re-do the query so that at least one of the slots has a frequency lower than 40,000,000.  </vt:lpstr>
      <vt:lpstr>Выявление устойчивых словосочетаний с помощью строк конкорданса (KWIC) на примере наречия diametrically opposed to the</vt:lpstr>
      <vt:lpstr>Презентация PowerPoint</vt:lpstr>
      <vt:lpstr>Примеры переводческих решений принятых с помощью СОСА</vt:lpstr>
      <vt:lpstr>Желаю удачи, удовольствия и пользы от знакомства и работы с этим ресурсом!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Коган Марина Самуиловна</dc:creator>
  <cp:lastModifiedBy>Коган Марина Самуиловна</cp:lastModifiedBy>
  <cp:revision>1</cp:revision>
  <dcterms:created xsi:type="dcterms:W3CDTF">2021-10-28T21:46:04Z</dcterms:created>
  <dcterms:modified xsi:type="dcterms:W3CDTF">2021-10-28T21:58:24Z</dcterms:modified>
</cp:coreProperties>
</file>